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Roboto" panose="020B0604020202020204" charset="0"/>
      <p:regular r:id="rId22"/>
      <p:bold r:id="rId23"/>
      <p:italic r:id="rId24"/>
      <p:boldItalic r:id="rId25"/>
    </p:embeddedFont>
    <p:embeddedFont>
      <p:font typeface="Montserrat" panose="020B0604020202020204" charset="0"/>
      <p:regular r:id="rId26"/>
      <p:bold r:id="rId27"/>
      <p:italic r:id="rId28"/>
      <p:boldItalic r:id="rId29"/>
    </p:embeddedFont>
    <p:embeddedFont>
      <p:font typeface="Montserrat SemiBold" panose="020B0604020202020204" charset="0"/>
      <p:regular r:id="rId30"/>
      <p:bold r:id="rId31"/>
      <p:italic r:id="rId32"/>
      <p:boldItalic r:id="rId33"/>
    </p:embeddedFont>
    <p:embeddedFont>
      <p:font typeface="Montserrat Medium"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00718080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80d1f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80d1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32409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5e437ca32a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5e437ca32a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10727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e437ca32a_0_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e437ca32a_0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72170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5e437ca32a_0_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5e437ca32a_0_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1431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5e437ca32a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5e437ca32a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7438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5e437ca32a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5e437ca32a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50456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5e437ca32a_0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5e437ca32a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20722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5e437ca32a_0_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5e437ca32a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53944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c6f80d1f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c6f80d1f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65333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5e437ca32a_0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5e437ca32a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71255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c6f80d1ff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c6f80d1ff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4788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c6f80d1f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c6f80d1f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3103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80d1f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80d1f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8998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e437ca32a_0_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e437ca32a_0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22530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5e437ca32a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5e437ca32a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27158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c6f80d1f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c6f80d1f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81289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e437ca32a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e437ca32a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63945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5e437ca32a_0_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5e437ca32a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63918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5e437ca32a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5e437ca32a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8914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itiksr25/pocketkit"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pocketkit.herokuapp.com"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Montserrat"/>
                <a:ea typeface="Montserrat"/>
                <a:cs typeface="Montserrat"/>
                <a:sym typeface="Montserrat"/>
              </a:rPr>
              <a:t>POCKETKIT</a:t>
            </a:r>
            <a:endParaRPr b="1" dirty="0">
              <a:latin typeface="Montserrat"/>
              <a:ea typeface="Montserrat"/>
              <a:cs typeface="Montserrat"/>
              <a:sym typeface="Montserrat"/>
            </a:endParaRPr>
          </a:p>
        </p:txBody>
      </p:sp>
      <p:sp>
        <p:nvSpPr>
          <p:cNvPr id="68" name="Google Shape;68;p13"/>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Montserrat SemiBold"/>
                <a:ea typeface="Montserrat SemiBold"/>
                <a:cs typeface="Montserrat SemiBold"/>
                <a:sym typeface="Montserrat SemiBold"/>
              </a:rPr>
              <a:t>A MULTIUTILITY APP</a:t>
            </a:r>
            <a:endParaRPr>
              <a:latin typeface="Montserrat SemiBold"/>
              <a:ea typeface="Montserrat SemiBold"/>
              <a:cs typeface="Montserrat SemiBold"/>
              <a:sym typeface="Montserrat SemiBold"/>
            </a:endParaRPr>
          </a:p>
        </p:txBody>
      </p:sp>
      <p:pic>
        <p:nvPicPr>
          <p:cNvPr id="69" name="Google Shape;69;p13"/>
          <p:cNvPicPr preferRelativeResize="0"/>
          <p:nvPr/>
        </p:nvPicPr>
        <p:blipFill>
          <a:blip r:embed="rId3">
            <a:alphaModFix/>
          </a:blip>
          <a:stretch>
            <a:fillRect/>
          </a:stretch>
        </p:blipFill>
        <p:spPr>
          <a:xfrm>
            <a:off x="5304225" y="414250"/>
            <a:ext cx="3055625" cy="2546375"/>
          </a:xfrm>
          <a:prstGeom prst="rect">
            <a:avLst/>
          </a:prstGeom>
          <a:noFill/>
          <a:ln>
            <a:noFill/>
          </a:ln>
        </p:spPr>
      </p:pic>
      <p:sp>
        <p:nvSpPr>
          <p:cNvPr id="70" name="Google Shape;70;p13"/>
          <p:cNvSpPr txBox="1">
            <a:spLocks noGrp="1"/>
          </p:cNvSpPr>
          <p:nvPr>
            <p:ph type="subTitle" idx="1"/>
          </p:nvPr>
        </p:nvSpPr>
        <p:spPr>
          <a:xfrm>
            <a:off x="460950" y="3443830"/>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000000"/>
                </a:solidFill>
                <a:latin typeface="Montserrat"/>
                <a:ea typeface="Montserrat"/>
                <a:cs typeface="Montserrat"/>
                <a:sym typeface="Montserrat"/>
              </a:rPr>
              <a:t>https://pocketkit.herokuapp.com</a:t>
            </a:r>
            <a:endParaRPr b="1">
              <a:solidFill>
                <a:srgbClr val="000000"/>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2"/>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ontserrat"/>
                <a:ea typeface="Montserrat"/>
                <a:cs typeface="Montserrat"/>
                <a:sym typeface="Montserrat"/>
              </a:rPr>
              <a:t>NEWS MODULE</a:t>
            </a:r>
            <a:endParaRPr b="1">
              <a:latin typeface="Montserrat"/>
              <a:ea typeface="Montserrat"/>
              <a:cs typeface="Montserrat"/>
              <a:sym typeface="Montserrat"/>
            </a:endParaRPr>
          </a:p>
        </p:txBody>
      </p:sp>
      <p:sp>
        <p:nvSpPr>
          <p:cNvPr id="130" name="Google Shape;130;p22"/>
          <p:cNvSpPr txBox="1">
            <a:spLocks noGrp="1"/>
          </p:cNvSpPr>
          <p:nvPr>
            <p:ph type="body" idx="4294967295"/>
          </p:nvPr>
        </p:nvSpPr>
        <p:spPr>
          <a:xfrm>
            <a:off x="200125" y="831925"/>
            <a:ext cx="8587200" cy="40239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On the index Page of the News, latest news feed will automatically be displayed from all categories and various news sources, predefined in the application. The details and full article can be viewed by clicking on the see more option on each news. </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Along with this, user has an option to search the news based on a search query or filter news based on categories. </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The API used for news is Newsapi.org</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b="1">
                <a:solidFill>
                  <a:srgbClr val="000000"/>
                </a:solidFill>
                <a:latin typeface="Montserrat"/>
                <a:ea typeface="Montserrat"/>
                <a:cs typeface="Montserrat"/>
                <a:sym typeface="Montserrat"/>
              </a:rPr>
              <a:t>Workflow:</a:t>
            </a:r>
            <a:endParaRPr sz="1400" b="1">
              <a:solidFill>
                <a:srgbClr val="000000"/>
              </a:solidFill>
              <a:latin typeface="Montserrat"/>
              <a:ea typeface="Montserrat"/>
              <a:cs typeface="Montserrat"/>
              <a:sym typeface="Montserrat"/>
            </a:endParaRPr>
          </a:p>
          <a:p>
            <a:pPr marL="0" lvl="0" indent="0" algn="just" rtl="0">
              <a:lnSpc>
                <a:spcPct val="100000"/>
              </a:lnSpc>
              <a:spcBef>
                <a:spcPts val="0"/>
              </a:spcBef>
              <a:spcAft>
                <a:spcPts val="0"/>
              </a:spcAft>
              <a:buNone/>
            </a:pPr>
            <a:endParaRPr sz="1400" b="1">
              <a:solidFill>
                <a:srgbClr val="000000"/>
              </a:solidFill>
              <a:latin typeface="Montserrat"/>
              <a:ea typeface="Montserrat"/>
              <a:cs typeface="Montserrat"/>
              <a:sym typeface="Montserrat"/>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User makes a search request.</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Request processed in Backend.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Request sent to API for results.</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API sends data in JSON format to backend.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Backend receives, process, and send results to frontend.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Results are displayed to the user.</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endParaRPr sz="1400">
              <a:solidFill>
                <a:srgbClr val="000000"/>
              </a:solidFill>
              <a:latin typeface="Montserrat Medium"/>
              <a:ea typeface="Montserrat Medium"/>
              <a:cs typeface="Montserrat Medium"/>
              <a:sym typeface="Montserrat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3"/>
          <p:cNvSpPr txBox="1">
            <a:spLocks noGrp="1"/>
          </p:cNvSpPr>
          <p:nvPr>
            <p:ph type="title"/>
          </p:nvPr>
        </p:nvSpPr>
        <p:spPr>
          <a:xfrm>
            <a:off x="612525" y="56050"/>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Montserrat"/>
                <a:ea typeface="Montserrat"/>
                <a:cs typeface="Montserrat"/>
                <a:sym typeface="Montserrat"/>
              </a:rPr>
              <a:t>CONTESTS MODULE</a:t>
            </a:r>
            <a:endParaRPr b="1">
              <a:latin typeface="Montserrat"/>
              <a:ea typeface="Montserrat"/>
              <a:cs typeface="Montserrat"/>
              <a:sym typeface="Montserrat"/>
            </a:endParaRPr>
          </a:p>
        </p:txBody>
      </p:sp>
      <p:pic>
        <p:nvPicPr>
          <p:cNvPr id="136" name="Google Shape;136;p23"/>
          <p:cNvPicPr preferRelativeResize="0"/>
          <p:nvPr/>
        </p:nvPicPr>
        <p:blipFill rotWithShape="1">
          <a:blip r:embed="rId3">
            <a:alphaModFix/>
          </a:blip>
          <a:srcRect t="4489" b="18498"/>
          <a:stretch/>
        </p:blipFill>
        <p:spPr>
          <a:xfrm>
            <a:off x="321475" y="823750"/>
            <a:ext cx="8378275" cy="4167350"/>
          </a:xfrm>
          <a:prstGeom prst="rect">
            <a:avLst/>
          </a:prstGeom>
          <a:noFill/>
          <a:ln w="12700" cap="flat" cmpd="sng">
            <a:solidFill>
              <a:srgbClr val="000000"/>
            </a:solidFill>
            <a:prstDash val="solid"/>
            <a:miter lim="8000"/>
            <a:headEnd type="none" w="sm" len="sm"/>
            <a:tailEnd type="none" w="sm" len="sm"/>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4"/>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ontserrat"/>
                <a:ea typeface="Montserrat"/>
                <a:cs typeface="Montserrat"/>
                <a:sym typeface="Montserrat"/>
              </a:rPr>
              <a:t>CONTESTS MODULE</a:t>
            </a:r>
            <a:endParaRPr b="1">
              <a:latin typeface="Montserrat"/>
              <a:ea typeface="Montserrat"/>
              <a:cs typeface="Montserrat"/>
              <a:sym typeface="Montserrat"/>
            </a:endParaRPr>
          </a:p>
        </p:txBody>
      </p:sp>
      <p:sp>
        <p:nvSpPr>
          <p:cNvPr id="142" name="Google Shape;142;p24"/>
          <p:cNvSpPr txBox="1">
            <a:spLocks noGrp="1"/>
          </p:cNvSpPr>
          <p:nvPr>
            <p:ph type="body" idx="4294967295"/>
          </p:nvPr>
        </p:nvSpPr>
        <p:spPr>
          <a:xfrm>
            <a:off x="200125" y="831925"/>
            <a:ext cx="8587200" cy="40239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In the contests module, User can select and view latest upcoming and ongoing coding contests, challenges, hackathons, hiring challenges, etc. going across various online coding platforms like Hackerrank, Hackerearth, Codechef, etc.</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API used for the Contests module is allconteststracker.herokuapp.com</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b="1">
                <a:solidFill>
                  <a:srgbClr val="000000"/>
                </a:solidFill>
                <a:latin typeface="Montserrat"/>
                <a:ea typeface="Montserrat"/>
                <a:cs typeface="Montserrat"/>
                <a:sym typeface="Montserrat"/>
              </a:rPr>
              <a:t>Workflow:</a:t>
            </a:r>
            <a:endParaRPr sz="1400" b="1">
              <a:solidFill>
                <a:srgbClr val="000000"/>
              </a:solidFill>
              <a:latin typeface="Montserrat"/>
              <a:ea typeface="Montserrat"/>
              <a:cs typeface="Montserrat"/>
              <a:sym typeface="Montserrat"/>
            </a:endParaRPr>
          </a:p>
          <a:p>
            <a:pPr marL="45720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Request sent to API for results.</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API sends data in JSON format to backend.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Backend receives, process, and send results to frontend.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Results are displayed to the user.</a:t>
            </a:r>
            <a:endParaRPr sz="1400">
              <a:solidFill>
                <a:srgbClr val="000000"/>
              </a:solidFill>
              <a:latin typeface="Montserrat Medium"/>
              <a:ea typeface="Montserrat Medium"/>
              <a:cs typeface="Montserrat Medium"/>
              <a:sym typeface="Montserrat Medium"/>
            </a:endParaRPr>
          </a:p>
          <a:p>
            <a:pPr marL="457200" lvl="0" indent="0" algn="just" rtl="0">
              <a:lnSpc>
                <a:spcPct val="100000"/>
              </a:lnSpc>
              <a:spcBef>
                <a:spcPts val="0"/>
              </a:spcBef>
              <a:spcAft>
                <a:spcPts val="0"/>
              </a:spcAft>
              <a:buNone/>
            </a:pP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endParaRPr sz="1400">
              <a:solidFill>
                <a:srgbClr val="000000"/>
              </a:solidFill>
              <a:latin typeface="Montserrat Medium"/>
              <a:ea typeface="Montserrat Medium"/>
              <a:cs typeface="Montserrat Medium"/>
              <a:sym typeface="Montserrat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5"/>
          <p:cNvSpPr txBox="1">
            <a:spLocks noGrp="1"/>
          </p:cNvSpPr>
          <p:nvPr>
            <p:ph type="title"/>
          </p:nvPr>
        </p:nvSpPr>
        <p:spPr>
          <a:xfrm>
            <a:off x="612525" y="56050"/>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Montserrat"/>
                <a:ea typeface="Montserrat"/>
                <a:cs typeface="Montserrat"/>
                <a:sym typeface="Montserrat"/>
              </a:rPr>
              <a:t>MOVIES MODULE</a:t>
            </a:r>
            <a:endParaRPr b="1">
              <a:latin typeface="Montserrat"/>
              <a:ea typeface="Montserrat"/>
              <a:cs typeface="Montserrat"/>
              <a:sym typeface="Montserrat"/>
            </a:endParaRPr>
          </a:p>
        </p:txBody>
      </p:sp>
      <p:pic>
        <p:nvPicPr>
          <p:cNvPr id="148" name="Google Shape;148;p25"/>
          <p:cNvPicPr preferRelativeResize="0"/>
          <p:nvPr/>
        </p:nvPicPr>
        <p:blipFill rotWithShape="1">
          <a:blip r:embed="rId3">
            <a:alphaModFix/>
          </a:blip>
          <a:srcRect t="4703" b="30238"/>
          <a:stretch/>
        </p:blipFill>
        <p:spPr>
          <a:xfrm>
            <a:off x="152400" y="976150"/>
            <a:ext cx="4227600" cy="4014950"/>
          </a:xfrm>
          <a:prstGeom prst="rect">
            <a:avLst/>
          </a:prstGeom>
          <a:noFill/>
          <a:ln w="12700" cap="flat" cmpd="sng">
            <a:solidFill>
              <a:srgbClr val="000000"/>
            </a:solidFill>
            <a:prstDash val="solid"/>
            <a:miter lim="8000"/>
            <a:headEnd type="none" w="sm" len="sm"/>
            <a:tailEnd type="none" w="sm" len="sm"/>
          </a:ln>
        </p:spPr>
      </p:pic>
      <p:pic>
        <p:nvPicPr>
          <p:cNvPr id="149" name="Google Shape;149;p25"/>
          <p:cNvPicPr preferRelativeResize="0"/>
          <p:nvPr/>
        </p:nvPicPr>
        <p:blipFill>
          <a:blip r:embed="rId4">
            <a:alphaModFix/>
          </a:blip>
          <a:stretch>
            <a:fillRect/>
          </a:stretch>
        </p:blipFill>
        <p:spPr>
          <a:xfrm>
            <a:off x="4621125" y="976150"/>
            <a:ext cx="4370476" cy="4014950"/>
          </a:xfrm>
          <a:prstGeom prst="rect">
            <a:avLst/>
          </a:prstGeom>
          <a:noFill/>
          <a:ln w="12700" cap="flat" cmpd="sng">
            <a:solidFill>
              <a:srgbClr val="000000"/>
            </a:solidFill>
            <a:prstDash val="solid"/>
            <a:miter lim="8000"/>
            <a:headEnd type="none" w="sm" len="sm"/>
            <a:tailEnd type="none" w="sm" len="sm"/>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ontserrat"/>
                <a:ea typeface="Montserrat"/>
                <a:cs typeface="Montserrat"/>
                <a:sym typeface="Montserrat"/>
              </a:rPr>
              <a:t>MOVIES MODULE</a:t>
            </a:r>
            <a:endParaRPr b="1">
              <a:latin typeface="Montserrat"/>
              <a:ea typeface="Montserrat"/>
              <a:cs typeface="Montserrat"/>
              <a:sym typeface="Montserrat"/>
            </a:endParaRPr>
          </a:p>
        </p:txBody>
      </p:sp>
      <p:sp>
        <p:nvSpPr>
          <p:cNvPr id="155" name="Google Shape;155;p26"/>
          <p:cNvSpPr txBox="1">
            <a:spLocks noGrp="1"/>
          </p:cNvSpPr>
          <p:nvPr>
            <p:ph type="body" idx="4294967295"/>
          </p:nvPr>
        </p:nvSpPr>
        <p:spPr>
          <a:xfrm>
            <a:off x="200125" y="831925"/>
            <a:ext cx="8587200" cy="40239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The movies module is also similar to the news module. The index page displays some recommended movies from both Hollywood and Bollywood categories. User can view various details of the movies like story plot, category, actors, release date, ratings, etc.</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There is a search option where users can search for specific movies according to their choice and view the details of the movies.</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The API used for this module is OMDB API (Open Movie Database).</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b="1">
                <a:solidFill>
                  <a:srgbClr val="000000"/>
                </a:solidFill>
                <a:latin typeface="Montserrat"/>
                <a:ea typeface="Montserrat"/>
                <a:cs typeface="Montserrat"/>
                <a:sym typeface="Montserrat"/>
              </a:rPr>
              <a:t>Workflow:</a:t>
            </a:r>
            <a:endParaRPr sz="1400" b="1">
              <a:solidFill>
                <a:srgbClr val="000000"/>
              </a:solidFill>
              <a:latin typeface="Montserrat"/>
              <a:ea typeface="Montserrat"/>
              <a:cs typeface="Montserrat"/>
              <a:sym typeface="Montserrat"/>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User makes a search request.</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Request processed in Backend.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Request sent to API for results.</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API sends data in JSON format to backend.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Backend receives, process, and send results to frontend.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Results are displayed to the user.</a:t>
            </a:r>
            <a:endParaRPr sz="1400">
              <a:solidFill>
                <a:srgbClr val="000000"/>
              </a:solidFill>
              <a:latin typeface="Montserrat Medium"/>
              <a:ea typeface="Montserrat Medium"/>
              <a:cs typeface="Montserrat Medium"/>
              <a:sym typeface="Montserrat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7"/>
          <p:cNvSpPr txBox="1">
            <a:spLocks noGrp="1"/>
          </p:cNvSpPr>
          <p:nvPr>
            <p:ph type="title"/>
          </p:nvPr>
        </p:nvSpPr>
        <p:spPr>
          <a:xfrm>
            <a:off x="612525" y="56050"/>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Montserrat"/>
                <a:ea typeface="Montserrat"/>
                <a:cs typeface="Montserrat"/>
                <a:sym typeface="Montserrat"/>
              </a:rPr>
              <a:t>BLOGS MODULE</a:t>
            </a:r>
            <a:endParaRPr b="1">
              <a:latin typeface="Montserrat"/>
              <a:ea typeface="Montserrat"/>
              <a:cs typeface="Montserrat"/>
              <a:sym typeface="Montserrat"/>
            </a:endParaRPr>
          </a:p>
        </p:txBody>
      </p:sp>
      <p:pic>
        <p:nvPicPr>
          <p:cNvPr id="161" name="Google Shape;161;p27"/>
          <p:cNvPicPr preferRelativeResize="0"/>
          <p:nvPr/>
        </p:nvPicPr>
        <p:blipFill rotWithShape="1">
          <a:blip r:embed="rId3">
            <a:alphaModFix/>
          </a:blip>
          <a:srcRect t="6459" b="19296"/>
          <a:stretch/>
        </p:blipFill>
        <p:spPr>
          <a:xfrm>
            <a:off x="283000" y="894050"/>
            <a:ext cx="4289000" cy="4138950"/>
          </a:xfrm>
          <a:prstGeom prst="rect">
            <a:avLst/>
          </a:prstGeom>
          <a:noFill/>
          <a:ln w="12700" cap="flat" cmpd="sng">
            <a:solidFill>
              <a:srgbClr val="000000"/>
            </a:solidFill>
            <a:prstDash val="solid"/>
            <a:miter lim="8000"/>
            <a:headEnd type="none" w="sm" len="sm"/>
            <a:tailEnd type="none" w="sm" len="sm"/>
          </a:ln>
        </p:spPr>
      </p:pic>
      <p:pic>
        <p:nvPicPr>
          <p:cNvPr id="162" name="Google Shape;162;p27"/>
          <p:cNvPicPr preferRelativeResize="0"/>
          <p:nvPr/>
        </p:nvPicPr>
        <p:blipFill rotWithShape="1">
          <a:blip r:embed="rId4">
            <a:alphaModFix/>
          </a:blip>
          <a:srcRect t="5920" b="18749"/>
          <a:stretch/>
        </p:blipFill>
        <p:spPr>
          <a:xfrm>
            <a:off x="4702600" y="894050"/>
            <a:ext cx="4289000" cy="4138950"/>
          </a:xfrm>
          <a:prstGeom prst="rect">
            <a:avLst/>
          </a:prstGeom>
          <a:noFill/>
          <a:ln w="12700" cap="flat" cmpd="sng">
            <a:solidFill>
              <a:srgbClr val="000000"/>
            </a:solidFill>
            <a:prstDash val="solid"/>
            <a:miter lim="8000"/>
            <a:headEnd type="none" w="sm" len="sm"/>
            <a:tailEnd type="none" w="sm" len="sm"/>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8"/>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ontserrat"/>
                <a:ea typeface="Montserrat"/>
                <a:cs typeface="Montserrat"/>
                <a:sym typeface="Montserrat"/>
              </a:rPr>
              <a:t>BLOGS MODULE</a:t>
            </a:r>
            <a:endParaRPr b="1">
              <a:latin typeface="Montserrat"/>
              <a:ea typeface="Montserrat"/>
              <a:cs typeface="Montserrat"/>
              <a:sym typeface="Montserrat"/>
            </a:endParaRPr>
          </a:p>
        </p:txBody>
      </p:sp>
      <p:sp>
        <p:nvSpPr>
          <p:cNvPr id="168" name="Google Shape;168;p28"/>
          <p:cNvSpPr txBox="1">
            <a:spLocks noGrp="1"/>
          </p:cNvSpPr>
          <p:nvPr>
            <p:ph type="body" idx="4294967295"/>
          </p:nvPr>
        </p:nvSpPr>
        <p:spPr>
          <a:xfrm>
            <a:off x="200125" y="831925"/>
            <a:ext cx="8587200" cy="40239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The Blogs module is the most practical and feature furnished module of the application.</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b="1">
                <a:solidFill>
                  <a:srgbClr val="000000"/>
                </a:solidFill>
                <a:latin typeface="Montserrat"/>
                <a:ea typeface="Montserrat"/>
                <a:cs typeface="Montserrat"/>
                <a:sym typeface="Montserrat"/>
              </a:rPr>
              <a:t>Features: </a:t>
            </a:r>
            <a:endParaRPr sz="1400" b="1">
              <a:solidFill>
                <a:srgbClr val="000000"/>
              </a:solidFill>
              <a:latin typeface="Montserrat"/>
              <a:ea typeface="Montserrat"/>
              <a:cs typeface="Montserrat"/>
              <a:sym typeface="Montserrat"/>
            </a:endParaRPr>
          </a:p>
          <a:p>
            <a:pPr marL="457200" lvl="0" indent="-317500" algn="just" rtl="0">
              <a:lnSpc>
                <a:spcPct val="100000"/>
              </a:lnSpc>
              <a:spcBef>
                <a:spcPts val="0"/>
              </a:spcBef>
              <a:spcAft>
                <a:spcPts val="0"/>
              </a:spcAft>
              <a:buClr>
                <a:srgbClr val="000000"/>
              </a:buClr>
              <a:buSzPts val="1400"/>
              <a:buFont typeface="Montserrat"/>
              <a:buChar char="●"/>
            </a:pPr>
            <a:r>
              <a:rPr lang="en" sz="1400" b="1">
                <a:solidFill>
                  <a:srgbClr val="000000"/>
                </a:solidFill>
                <a:latin typeface="Montserrat"/>
                <a:ea typeface="Montserrat"/>
                <a:cs typeface="Montserrat"/>
                <a:sym typeface="Montserrat"/>
              </a:rPr>
              <a:t>View Blogs: </a:t>
            </a:r>
            <a:r>
              <a:rPr lang="en" sz="1400">
                <a:solidFill>
                  <a:srgbClr val="000000"/>
                </a:solidFill>
                <a:latin typeface="Montserrat Medium"/>
                <a:ea typeface="Montserrat Medium"/>
                <a:cs typeface="Montserrat Medium"/>
                <a:sym typeface="Montserrat Medium"/>
              </a:rPr>
              <a:t>The homepage of blogs displays all the blogs posted by users on the platform sorted by the date of creation in descending order. User can also search for blogs by title or category.</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a:buChar char="●"/>
            </a:pPr>
            <a:r>
              <a:rPr lang="en" sz="1400" b="1">
                <a:solidFill>
                  <a:srgbClr val="000000"/>
                </a:solidFill>
                <a:latin typeface="Montserrat"/>
                <a:ea typeface="Montserrat"/>
                <a:cs typeface="Montserrat"/>
                <a:sym typeface="Montserrat"/>
              </a:rPr>
              <a:t>View Blogs by User: </a:t>
            </a:r>
            <a:r>
              <a:rPr lang="en" sz="1400">
                <a:solidFill>
                  <a:srgbClr val="000000"/>
                </a:solidFill>
                <a:latin typeface="Montserrat Medium"/>
                <a:ea typeface="Montserrat Medium"/>
                <a:cs typeface="Montserrat Medium"/>
                <a:sym typeface="Montserrat Medium"/>
              </a:rPr>
              <a:t>Each blog has author name displayed on the front, which on clicking will show all the blogs posted by that author/user.</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a:buChar char="●"/>
            </a:pPr>
            <a:r>
              <a:rPr lang="en" sz="1400" b="1">
                <a:solidFill>
                  <a:srgbClr val="000000"/>
                </a:solidFill>
                <a:latin typeface="Montserrat"/>
                <a:ea typeface="Montserrat"/>
                <a:cs typeface="Montserrat"/>
                <a:sym typeface="Montserrat"/>
              </a:rPr>
              <a:t>View Personal Blogs: </a:t>
            </a:r>
            <a:r>
              <a:rPr lang="en" sz="1400">
                <a:solidFill>
                  <a:srgbClr val="000000"/>
                </a:solidFill>
                <a:latin typeface="Montserrat Medium"/>
                <a:ea typeface="Montserrat Medium"/>
                <a:cs typeface="Montserrat Medium"/>
                <a:sym typeface="Montserrat Medium"/>
              </a:rPr>
              <a:t>There is a link of My Blogs where user can view blogs posted by him.</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a:buChar char="●"/>
            </a:pPr>
            <a:r>
              <a:rPr lang="en" sz="1400" b="1">
                <a:solidFill>
                  <a:srgbClr val="000000"/>
                </a:solidFill>
                <a:latin typeface="Montserrat"/>
                <a:ea typeface="Montserrat"/>
                <a:cs typeface="Montserrat"/>
                <a:sym typeface="Montserrat"/>
              </a:rPr>
              <a:t>Create a Blog: </a:t>
            </a:r>
            <a:r>
              <a:rPr lang="en" sz="1400">
                <a:solidFill>
                  <a:srgbClr val="000000"/>
                </a:solidFill>
                <a:latin typeface="Montserrat Medium"/>
                <a:ea typeface="Montserrat Medium"/>
                <a:cs typeface="Montserrat Medium"/>
                <a:sym typeface="Montserrat Medium"/>
              </a:rPr>
              <a:t>A logged in user can add his blog by going to add a blog option. There is an option to upload an image if he wants otherwise a default image will be displayed with his blog.</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a:buChar char="●"/>
            </a:pPr>
            <a:r>
              <a:rPr lang="en" sz="1400" b="1">
                <a:solidFill>
                  <a:srgbClr val="000000"/>
                </a:solidFill>
                <a:latin typeface="Montserrat"/>
                <a:ea typeface="Montserrat"/>
                <a:cs typeface="Montserrat"/>
                <a:sym typeface="Montserrat"/>
              </a:rPr>
              <a:t>Update/Delete Blog: </a:t>
            </a:r>
            <a:r>
              <a:rPr lang="en" sz="1400">
                <a:solidFill>
                  <a:srgbClr val="000000"/>
                </a:solidFill>
                <a:latin typeface="Montserrat Medium"/>
                <a:ea typeface="Montserrat Medium"/>
                <a:cs typeface="Montserrat Medium"/>
                <a:sym typeface="Montserrat Medium"/>
              </a:rPr>
              <a:t>A logged in user can update or delete his blog by going to blog details and then update/delete options.</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a:buChar char="●"/>
            </a:pPr>
            <a:r>
              <a:rPr lang="en" sz="1400" b="1">
                <a:solidFill>
                  <a:srgbClr val="000000"/>
                </a:solidFill>
                <a:latin typeface="Montserrat"/>
                <a:ea typeface="Montserrat"/>
                <a:cs typeface="Montserrat"/>
                <a:sym typeface="Montserrat"/>
              </a:rPr>
              <a:t>Like and Comment: </a:t>
            </a:r>
            <a:r>
              <a:rPr lang="en" sz="1400">
                <a:solidFill>
                  <a:srgbClr val="000000"/>
                </a:solidFill>
                <a:latin typeface="Montserrat Medium"/>
                <a:ea typeface="Montserrat Medium"/>
                <a:cs typeface="Montserrat Medium"/>
                <a:sym typeface="Montserrat Medium"/>
              </a:rPr>
              <a:t>Users can leave a like or comment on the blogs posted by the users on the platform. Like is limited to one like per person per blog while comments can be any in number. </a:t>
            </a:r>
            <a:endParaRPr sz="1400">
              <a:solidFill>
                <a:srgbClr val="000000"/>
              </a:solidFill>
              <a:latin typeface="Montserrat Medium"/>
              <a:ea typeface="Montserrat Medium"/>
              <a:cs typeface="Montserrat Medium"/>
              <a:sym typeface="Montserrat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9"/>
          <p:cNvSpPr txBox="1">
            <a:spLocks noGrp="1"/>
          </p:cNvSpPr>
          <p:nvPr>
            <p:ph type="title"/>
          </p:nvPr>
        </p:nvSpPr>
        <p:spPr>
          <a:xfrm>
            <a:off x="460950" y="427850"/>
            <a:ext cx="82221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000000"/>
                </a:solidFill>
                <a:latin typeface="Montserrat"/>
                <a:ea typeface="Montserrat"/>
                <a:cs typeface="Montserrat"/>
                <a:sym typeface="Montserrat"/>
              </a:rPr>
              <a:t>SOURCE CODE:</a:t>
            </a:r>
            <a:endParaRPr sz="3000" b="1">
              <a:solidFill>
                <a:srgbClr val="000000"/>
              </a:solidFill>
              <a:latin typeface="Montserrat"/>
              <a:ea typeface="Montserrat"/>
              <a:cs typeface="Montserrat"/>
              <a:sym typeface="Montserrat"/>
            </a:endParaRPr>
          </a:p>
          <a:p>
            <a:pPr marL="0" lvl="0" indent="0" algn="ctr" rtl="0">
              <a:spcBef>
                <a:spcPts val="0"/>
              </a:spcBef>
              <a:spcAft>
                <a:spcPts val="0"/>
              </a:spcAft>
              <a:buNone/>
            </a:pPr>
            <a:r>
              <a:rPr lang="en" sz="3000" b="1">
                <a:latin typeface="Montserrat"/>
                <a:ea typeface="Montserrat"/>
                <a:cs typeface="Montserrat"/>
                <a:sym typeface="Montserrat"/>
              </a:rPr>
              <a:t>https://github.com/ritiksr25/pocketkit</a:t>
            </a:r>
            <a:endParaRPr sz="3000" b="1">
              <a:latin typeface="Montserrat"/>
              <a:ea typeface="Montserrat"/>
              <a:cs typeface="Montserrat"/>
              <a:sym typeface="Montserrat"/>
            </a:endParaRPr>
          </a:p>
        </p:txBody>
      </p:sp>
      <p:sp>
        <p:nvSpPr>
          <p:cNvPr id="174" name="Google Shape;174;p29"/>
          <p:cNvSpPr txBox="1">
            <a:spLocks noGrp="1"/>
          </p:cNvSpPr>
          <p:nvPr>
            <p:ph type="title"/>
          </p:nvPr>
        </p:nvSpPr>
        <p:spPr>
          <a:xfrm>
            <a:off x="460950" y="2237825"/>
            <a:ext cx="82221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000000"/>
                </a:solidFill>
                <a:latin typeface="Montserrat"/>
                <a:ea typeface="Montserrat"/>
                <a:cs typeface="Montserrat"/>
                <a:sym typeface="Montserrat"/>
              </a:rPr>
              <a:t>LIVE APPLICATION:</a:t>
            </a:r>
            <a:endParaRPr sz="3000" b="1">
              <a:solidFill>
                <a:srgbClr val="000000"/>
              </a:solidFill>
              <a:latin typeface="Montserrat"/>
              <a:ea typeface="Montserrat"/>
              <a:cs typeface="Montserrat"/>
              <a:sym typeface="Montserrat"/>
            </a:endParaRPr>
          </a:p>
          <a:p>
            <a:pPr marL="0" lvl="0" indent="0" algn="ctr" rtl="0">
              <a:spcBef>
                <a:spcPts val="0"/>
              </a:spcBef>
              <a:spcAft>
                <a:spcPts val="0"/>
              </a:spcAft>
              <a:buNone/>
            </a:pPr>
            <a:r>
              <a:rPr lang="en" sz="3000" b="1">
                <a:latin typeface="Montserrat"/>
                <a:ea typeface="Montserrat"/>
                <a:cs typeface="Montserrat"/>
                <a:sym typeface="Montserrat"/>
              </a:rPr>
              <a:t>https://pocketkit.herokuapp.com</a:t>
            </a:r>
            <a:endParaRPr sz="3000" b="1">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b="1" dirty="0">
                <a:latin typeface="Montserrat"/>
                <a:ea typeface="Montserrat"/>
                <a:cs typeface="Montserrat"/>
                <a:sym typeface="Montserrat"/>
              </a:rPr>
              <a:t>DESIGNED AND DEVELOPED WITH </a:t>
            </a:r>
            <a:r>
              <a:rPr lang="en" sz="2800" b="1" dirty="0">
                <a:solidFill>
                  <a:srgbClr val="FF0000"/>
                </a:solidFill>
                <a:latin typeface="Montserrat"/>
                <a:ea typeface="Montserrat"/>
                <a:cs typeface="Montserrat"/>
                <a:sym typeface="Montserrat"/>
              </a:rPr>
              <a:t>❤️</a:t>
            </a:r>
            <a:r>
              <a:rPr lang="en" sz="2800" b="1" dirty="0">
                <a:latin typeface="Montserrat"/>
                <a:ea typeface="Montserrat"/>
                <a:cs typeface="Montserrat"/>
                <a:sym typeface="Montserrat"/>
              </a:rPr>
              <a:t> BY</a:t>
            </a:r>
            <a:endParaRPr sz="2800" b="1" dirty="0">
              <a:latin typeface="Montserrat"/>
              <a:ea typeface="Montserrat"/>
              <a:cs typeface="Montserrat"/>
              <a:sym typeface="Montserrat"/>
            </a:endParaRPr>
          </a:p>
        </p:txBody>
      </p:sp>
      <p:sp>
        <p:nvSpPr>
          <p:cNvPr id="180" name="Google Shape;180;p30"/>
          <p:cNvSpPr txBox="1">
            <a:spLocks noGrp="1"/>
          </p:cNvSpPr>
          <p:nvPr>
            <p:ph type="body" idx="1"/>
          </p:nvPr>
        </p:nvSpPr>
        <p:spPr>
          <a:xfrm>
            <a:off x="471900" y="2178450"/>
            <a:ext cx="8222100" cy="2778300"/>
          </a:xfrm>
          <a:prstGeom prst="rect">
            <a:avLst/>
          </a:prstGeom>
        </p:spPr>
        <p:txBody>
          <a:bodyPr spcFirstLastPara="1" wrap="square" lIns="91425" tIns="91425" rIns="91425" bIns="91425" anchor="t" anchorCtr="0">
            <a:noAutofit/>
          </a:bodyPr>
          <a:lstStyle/>
          <a:p>
            <a:pPr marL="457200" lvl="0" indent="-342900" algn="just" rtl="0">
              <a:spcBef>
                <a:spcPts val="0"/>
              </a:spcBef>
              <a:spcAft>
                <a:spcPts val="0"/>
              </a:spcAft>
              <a:buClr>
                <a:srgbClr val="000000"/>
              </a:buClr>
              <a:buSzPts val="1800"/>
              <a:buFont typeface="Montserrat"/>
              <a:buChar char="●"/>
            </a:pPr>
            <a:r>
              <a:rPr lang="en" b="1" dirty="0">
                <a:solidFill>
                  <a:srgbClr val="000000"/>
                </a:solidFill>
                <a:latin typeface="Montserrat"/>
                <a:ea typeface="Montserrat"/>
                <a:cs typeface="Montserrat"/>
                <a:sym typeface="Montserrat"/>
              </a:rPr>
              <a:t>RITIK SRIVASTAVA (@ritiksr25)</a:t>
            </a:r>
            <a:endParaRPr b="1" dirty="0">
              <a:solidFill>
                <a:srgbClr val="000000"/>
              </a:solidFill>
              <a:latin typeface="Montserrat"/>
              <a:ea typeface="Montserrat"/>
              <a:cs typeface="Montserrat"/>
              <a:sym typeface="Montserrat"/>
            </a:endParaRPr>
          </a:p>
          <a:p>
            <a:pPr marL="457200" lvl="0" indent="0" algn="just" rtl="0">
              <a:spcBef>
                <a:spcPts val="0"/>
              </a:spcBef>
              <a:spcAft>
                <a:spcPts val="0"/>
              </a:spcAft>
              <a:buNone/>
            </a:pPr>
            <a:r>
              <a:rPr lang="en" b="1" dirty="0">
                <a:solidFill>
                  <a:srgbClr val="000000"/>
                </a:solidFill>
                <a:latin typeface="Montserrat"/>
                <a:ea typeface="Montserrat"/>
                <a:cs typeface="Montserrat"/>
                <a:sym typeface="Montserrat"/>
              </a:rPr>
              <a:t>1802913135</a:t>
            </a:r>
            <a:endParaRPr b="1" dirty="0">
              <a:solidFill>
                <a:srgbClr val="000000"/>
              </a:solidFill>
              <a:latin typeface="Montserrat"/>
              <a:ea typeface="Montserrat"/>
              <a:cs typeface="Montserrat"/>
              <a:sym typeface="Montserrat"/>
            </a:endParaRPr>
          </a:p>
          <a:p>
            <a:pPr marL="457200" lvl="0" indent="0" algn="just" rtl="0">
              <a:spcBef>
                <a:spcPts val="0"/>
              </a:spcBef>
              <a:spcAft>
                <a:spcPts val="0"/>
              </a:spcAft>
              <a:buNone/>
            </a:pPr>
            <a:endParaRPr b="1" dirty="0">
              <a:solidFill>
                <a:srgbClr val="000000"/>
              </a:solidFill>
              <a:latin typeface="Montserrat"/>
              <a:ea typeface="Montserrat"/>
              <a:cs typeface="Montserrat"/>
              <a:sym typeface="Montserrat"/>
            </a:endParaRPr>
          </a:p>
          <a:p>
            <a:pPr marL="457200" lvl="0" indent="-342900" algn="just" rtl="0">
              <a:spcBef>
                <a:spcPts val="0"/>
              </a:spcBef>
              <a:spcAft>
                <a:spcPts val="0"/>
              </a:spcAft>
              <a:buClr>
                <a:srgbClr val="000000"/>
              </a:buClr>
              <a:buSzPts val="1800"/>
              <a:buFont typeface="Montserrat"/>
              <a:buChar char="●"/>
            </a:pPr>
            <a:r>
              <a:rPr lang="en" b="1" dirty="0">
                <a:solidFill>
                  <a:srgbClr val="000000"/>
                </a:solidFill>
                <a:latin typeface="Montserrat"/>
                <a:ea typeface="Montserrat"/>
                <a:cs typeface="Montserrat"/>
                <a:sym typeface="Montserrat"/>
              </a:rPr>
              <a:t>MAYANK SHAKYA (@mayanksh99)</a:t>
            </a:r>
            <a:endParaRPr b="1" dirty="0">
              <a:solidFill>
                <a:srgbClr val="000000"/>
              </a:solidFill>
              <a:latin typeface="Montserrat"/>
              <a:ea typeface="Montserrat"/>
              <a:cs typeface="Montserrat"/>
              <a:sym typeface="Montserrat"/>
            </a:endParaRPr>
          </a:p>
          <a:p>
            <a:pPr marL="457200" lvl="0" indent="0" algn="just" rtl="0">
              <a:spcBef>
                <a:spcPts val="0"/>
              </a:spcBef>
              <a:spcAft>
                <a:spcPts val="0"/>
              </a:spcAft>
              <a:buNone/>
            </a:pPr>
            <a:r>
              <a:rPr lang="en" b="1" dirty="0">
                <a:solidFill>
                  <a:srgbClr val="000000"/>
                </a:solidFill>
                <a:latin typeface="Montserrat"/>
                <a:ea typeface="Montserrat"/>
                <a:cs typeface="Montserrat"/>
                <a:sym typeface="Montserrat"/>
              </a:rPr>
              <a:t>1802913092</a:t>
            </a:r>
            <a:endParaRPr b="1" dirty="0">
              <a:solidFill>
                <a:srgbClr val="000000"/>
              </a:solidFill>
              <a:latin typeface="Montserrat"/>
              <a:ea typeface="Montserrat"/>
              <a:cs typeface="Montserrat"/>
              <a:sym typeface="Montserrat"/>
            </a:endParaRPr>
          </a:p>
          <a:p>
            <a:pPr marL="457200" lvl="0" indent="0" algn="just" rtl="0">
              <a:spcBef>
                <a:spcPts val="0"/>
              </a:spcBef>
              <a:spcAft>
                <a:spcPts val="0"/>
              </a:spcAft>
              <a:buNone/>
            </a:pPr>
            <a:endParaRPr b="1" dirty="0">
              <a:solidFill>
                <a:srgbClr val="000000"/>
              </a:solidFill>
              <a:latin typeface="Montserrat"/>
              <a:ea typeface="Montserrat"/>
              <a:cs typeface="Montserrat"/>
              <a:sym typeface="Montserrat"/>
            </a:endParaRPr>
          </a:p>
          <a:p>
            <a:pPr marL="457200" lvl="0" indent="0" algn="just" rtl="0">
              <a:spcBef>
                <a:spcPts val="0"/>
              </a:spcBef>
              <a:spcAft>
                <a:spcPts val="0"/>
              </a:spcAft>
              <a:buNone/>
            </a:pPr>
            <a:endParaRPr b="1" dirty="0">
              <a:solidFill>
                <a:srgbClr val="000000"/>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84"/>
        <p:cNvGrpSpPr/>
        <p:nvPr/>
      </p:nvGrpSpPr>
      <p:grpSpPr>
        <a:xfrm>
          <a:off x="0" y="0"/>
          <a:ext cx="0" cy="0"/>
          <a:chOff x="0" y="0"/>
          <a:chExt cx="0" cy="0"/>
        </a:xfrm>
      </p:grpSpPr>
      <p:sp>
        <p:nvSpPr>
          <p:cNvPr id="185" name="Google Shape;185;p31"/>
          <p:cNvSpPr txBox="1">
            <a:spLocks noGrp="1"/>
          </p:cNvSpPr>
          <p:nvPr>
            <p:ph type="title"/>
          </p:nvPr>
        </p:nvSpPr>
        <p:spPr>
          <a:xfrm>
            <a:off x="490250" y="488250"/>
            <a:ext cx="8196300" cy="409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Montserrat"/>
                <a:ea typeface="Montserrat"/>
                <a:cs typeface="Montserrat"/>
                <a:sym typeface="Montserrat"/>
              </a:rPr>
              <a:t>Thanks!!</a:t>
            </a:r>
            <a:endParaRPr b="1">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4"/>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Montserrat SemiBold"/>
                <a:ea typeface="Montserrat SemiBold"/>
                <a:cs typeface="Montserrat SemiBold"/>
                <a:sym typeface="Montserrat SemiBold"/>
              </a:rPr>
              <a:t>INTRODUCTION</a:t>
            </a:r>
            <a:endParaRPr>
              <a:latin typeface="Montserrat SemiBold"/>
              <a:ea typeface="Montserrat SemiBold"/>
              <a:cs typeface="Montserrat SemiBold"/>
              <a:sym typeface="Montserrat SemiBold"/>
            </a:endParaRPr>
          </a:p>
        </p:txBody>
      </p:sp>
      <p:sp>
        <p:nvSpPr>
          <p:cNvPr id="76" name="Google Shape;76;p14"/>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b="1">
                <a:solidFill>
                  <a:srgbClr val="000000"/>
                </a:solidFill>
                <a:latin typeface="Montserrat"/>
                <a:ea typeface="Montserrat"/>
                <a:cs typeface="Montserrat"/>
                <a:sym typeface="Montserrat"/>
              </a:rPr>
              <a:t>POCKETKIT is a multi utility web application that that allows users to search and view movies, news, upcoming and ongoing contests, books and also a blogs sharing platform where users can post, view blogs posted by other users on the platform and like and comment on them as well. </a:t>
            </a:r>
            <a:endParaRPr sz="1400" b="1">
              <a:solidFill>
                <a:srgbClr val="000000"/>
              </a:solidFill>
              <a:latin typeface="Montserrat"/>
              <a:ea typeface="Montserrat"/>
              <a:cs typeface="Montserrat"/>
              <a:sym typeface="Montserrat"/>
            </a:endParaRPr>
          </a:p>
        </p:txBody>
      </p:sp>
      <p:pic>
        <p:nvPicPr>
          <p:cNvPr id="77" name="Google Shape;77;p14" descr="Open Chromebook laptop computer"/>
          <p:cNvPicPr preferRelativeResize="0"/>
          <p:nvPr/>
        </p:nvPicPr>
        <p:blipFill>
          <a:blip r:embed="rId3">
            <a:alphaModFix/>
          </a:blip>
          <a:stretch>
            <a:fillRect/>
          </a:stretch>
        </p:blipFill>
        <p:spPr>
          <a:xfrm>
            <a:off x="3452975" y="697325"/>
            <a:ext cx="5591976" cy="3316000"/>
          </a:xfrm>
          <a:prstGeom prst="rect">
            <a:avLst/>
          </a:prstGeom>
          <a:noFill/>
          <a:ln>
            <a:noFill/>
          </a:ln>
        </p:spPr>
      </p:pic>
      <p:pic>
        <p:nvPicPr>
          <p:cNvPr id="78" name="Google Shape;78;p14"/>
          <p:cNvPicPr preferRelativeResize="0"/>
          <p:nvPr/>
        </p:nvPicPr>
        <p:blipFill rotWithShape="1">
          <a:blip r:embed="rId4">
            <a:alphaModFix/>
          </a:blip>
          <a:srcRect t="22090" b="22084"/>
          <a:stretch/>
        </p:blipFill>
        <p:spPr>
          <a:xfrm>
            <a:off x="4178800" y="994550"/>
            <a:ext cx="4142051" cy="2502675"/>
          </a:xfrm>
          <a:prstGeom prst="rect">
            <a:avLst/>
          </a:prstGeom>
          <a:noFill/>
          <a:ln>
            <a:noFill/>
          </a:ln>
        </p:spPr>
      </p:pic>
      <p:pic>
        <p:nvPicPr>
          <p:cNvPr id="79" name="Google Shape;79;p14" descr="Portrait-oriented black smaptphone"/>
          <p:cNvPicPr preferRelativeResize="0"/>
          <p:nvPr/>
        </p:nvPicPr>
        <p:blipFill>
          <a:blip r:embed="rId5">
            <a:alphaModFix/>
          </a:blip>
          <a:stretch>
            <a:fillRect/>
          </a:stretch>
        </p:blipFill>
        <p:spPr>
          <a:xfrm>
            <a:off x="7188601" y="1585375"/>
            <a:ext cx="1675825" cy="3291298"/>
          </a:xfrm>
          <a:prstGeom prst="rect">
            <a:avLst/>
          </a:prstGeom>
          <a:noFill/>
          <a:ln>
            <a:noFill/>
          </a:ln>
        </p:spPr>
      </p:pic>
      <p:pic>
        <p:nvPicPr>
          <p:cNvPr id="80" name="Google Shape;80;p14"/>
          <p:cNvPicPr preferRelativeResize="0"/>
          <p:nvPr/>
        </p:nvPicPr>
        <p:blipFill rotWithShape="1">
          <a:blip r:embed="rId6">
            <a:alphaModFix/>
          </a:blip>
          <a:srcRect l="6978" r="6978"/>
          <a:stretch/>
        </p:blipFill>
        <p:spPr>
          <a:xfrm>
            <a:off x="7269175" y="1858795"/>
            <a:ext cx="1514674" cy="269275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Montserrat"/>
                <a:ea typeface="Montserrat"/>
                <a:cs typeface="Montserrat"/>
                <a:sym typeface="Montserrat"/>
              </a:rPr>
              <a:t>TECHNICAL DETAILS</a:t>
            </a:r>
            <a:endParaRPr b="1" dirty="0">
              <a:latin typeface="Montserrat"/>
              <a:ea typeface="Montserrat"/>
              <a:cs typeface="Montserrat"/>
              <a:sym typeface="Montserrat"/>
            </a:endParaRPr>
          </a:p>
        </p:txBody>
      </p:sp>
      <p:sp>
        <p:nvSpPr>
          <p:cNvPr id="86" name="Google Shape;86;p15"/>
          <p:cNvSpPr txBox="1">
            <a:spLocks noGrp="1"/>
          </p:cNvSpPr>
          <p:nvPr>
            <p:ph type="body" idx="1"/>
          </p:nvPr>
        </p:nvSpPr>
        <p:spPr>
          <a:xfrm>
            <a:off x="471900" y="1798225"/>
            <a:ext cx="8222100" cy="3158700"/>
          </a:xfrm>
          <a:prstGeom prst="rect">
            <a:avLst/>
          </a:prstGeom>
        </p:spPr>
        <p:txBody>
          <a:bodyPr spcFirstLastPara="1" wrap="square" lIns="91425" tIns="91425" rIns="91425" bIns="91425" anchor="t" anchorCtr="0">
            <a:noAutofit/>
          </a:bodyPr>
          <a:lstStyle/>
          <a:p>
            <a:pPr marL="457200" lvl="0" indent="-317500" algn="just" rtl="0">
              <a:spcBef>
                <a:spcPts val="0"/>
              </a:spcBef>
              <a:spcAft>
                <a:spcPts val="0"/>
              </a:spcAft>
              <a:buClr>
                <a:srgbClr val="000000"/>
              </a:buClr>
              <a:buSzPts val="1400"/>
              <a:buFont typeface="Montserrat Medium"/>
              <a:buChar char="●"/>
            </a:pPr>
            <a:r>
              <a:rPr lang="en" sz="1400" b="1">
                <a:solidFill>
                  <a:srgbClr val="000000"/>
                </a:solidFill>
                <a:latin typeface="Montserrat"/>
                <a:ea typeface="Montserrat"/>
                <a:cs typeface="Montserrat"/>
                <a:sym typeface="Montserrat"/>
              </a:rPr>
              <a:t>Backend:</a:t>
            </a:r>
            <a:r>
              <a:rPr lang="en" sz="1400">
                <a:solidFill>
                  <a:srgbClr val="000000"/>
                </a:solidFill>
                <a:latin typeface="Montserrat Medium"/>
                <a:ea typeface="Montserrat Medium"/>
                <a:cs typeface="Montserrat Medium"/>
                <a:sym typeface="Montserrat Medium"/>
              </a:rPr>
              <a:t> Node.js + Express.js</a:t>
            </a:r>
            <a:endParaRPr sz="1400">
              <a:solidFill>
                <a:srgbClr val="000000"/>
              </a:solidFill>
              <a:latin typeface="Montserrat Medium"/>
              <a:ea typeface="Montserrat Medium"/>
              <a:cs typeface="Montserrat Medium"/>
              <a:sym typeface="Montserrat Medium"/>
            </a:endParaRPr>
          </a:p>
          <a:p>
            <a:pPr marL="457200" lvl="0" indent="-317500" algn="just" rtl="0">
              <a:spcBef>
                <a:spcPts val="0"/>
              </a:spcBef>
              <a:spcAft>
                <a:spcPts val="0"/>
              </a:spcAft>
              <a:buClr>
                <a:srgbClr val="000000"/>
              </a:buClr>
              <a:buSzPts val="1400"/>
              <a:buFont typeface="Montserrat Medium"/>
              <a:buChar char="●"/>
            </a:pPr>
            <a:r>
              <a:rPr lang="en" sz="1400" b="1">
                <a:solidFill>
                  <a:srgbClr val="000000"/>
                </a:solidFill>
                <a:latin typeface="Montserrat"/>
                <a:ea typeface="Montserrat"/>
                <a:cs typeface="Montserrat"/>
                <a:sym typeface="Montserrat"/>
              </a:rPr>
              <a:t>Frontend:</a:t>
            </a:r>
            <a:r>
              <a:rPr lang="en" sz="1400">
                <a:solidFill>
                  <a:srgbClr val="000000"/>
                </a:solidFill>
                <a:latin typeface="Montserrat Medium"/>
                <a:ea typeface="Montserrat Medium"/>
                <a:cs typeface="Montserrat Medium"/>
                <a:sym typeface="Montserrat Medium"/>
              </a:rPr>
              <a:t> HTML + CSS + Bootstrap + Javascripts</a:t>
            </a:r>
            <a:endParaRPr sz="1400">
              <a:solidFill>
                <a:srgbClr val="000000"/>
              </a:solidFill>
              <a:latin typeface="Montserrat Medium"/>
              <a:ea typeface="Montserrat Medium"/>
              <a:cs typeface="Montserrat Medium"/>
              <a:sym typeface="Montserrat Medium"/>
            </a:endParaRPr>
          </a:p>
          <a:p>
            <a:pPr marL="457200" lvl="0" indent="-317500" algn="just" rtl="0">
              <a:spcBef>
                <a:spcPts val="0"/>
              </a:spcBef>
              <a:spcAft>
                <a:spcPts val="0"/>
              </a:spcAft>
              <a:buClr>
                <a:srgbClr val="000000"/>
              </a:buClr>
              <a:buSzPts val="1400"/>
              <a:buFont typeface="Montserrat Medium"/>
              <a:buChar char="●"/>
            </a:pPr>
            <a:r>
              <a:rPr lang="en" sz="1400" b="1">
                <a:solidFill>
                  <a:srgbClr val="000000"/>
                </a:solidFill>
                <a:latin typeface="Montserrat"/>
                <a:ea typeface="Montserrat"/>
                <a:cs typeface="Montserrat"/>
                <a:sym typeface="Montserrat"/>
              </a:rPr>
              <a:t>Database:</a:t>
            </a:r>
            <a:r>
              <a:rPr lang="en" sz="1400">
                <a:solidFill>
                  <a:srgbClr val="000000"/>
                </a:solidFill>
                <a:latin typeface="Montserrat Medium"/>
                <a:ea typeface="Montserrat Medium"/>
                <a:cs typeface="Montserrat Medium"/>
                <a:sym typeface="Montserrat Medium"/>
              </a:rPr>
              <a:t> MongoDB (Database as a Service)</a:t>
            </a:r>
            <a:endParaRPr sz="1400">
              <a:solidFill>
                <a:srgbClr val="000000"/>
              </a:solidFill>
              <a:latin typeface="Montserrat Medium"/>
              <a:ea typeface="Montserrat Medium"/>
              <a:cs typeface="Montserrat Medium"/>
              <a:sym typeface="Montserrat Medium"/>
            </a:endParaRPr>
          </a:p>
          <a:p>
            <a:pPr marL="457200" lvl="0" indent="-317500" algn="just" rtl="0">
              <a:spcBef>
                <a:spcPts val="0"/>
              </a:spcBef>
              <a:spcAft>
                <a:spcPts val="0"/>
              </a:spcAft>
              <a:buClr>
                <a:srgbClr val="000000"/>
              </a:buClr>
              <a:buSzPts val="1400"/>
              <a:buFont typeface="Montserrat"/>
              <a:buChar char="●"/>
            </a:pPr>
            <a:r>
              <a:rPr lang="en" sz="1400" b="1">
                <a:solidFill>
                  <a:srgbClr val="000000"/>
                </a:solidFill>
                <a:latin typeface="Montserrat"/>
                <a:ea typeface="Montserrat"/>
                <a:cs typeface="Montserrat"/>
                <a:sym typeface="Montserrat"/>
              </a:rPr>
              <a:t>Tools and Libraries:</a:t>
            </a:r>
            <a:endParaRPr sz="1400" b="1">
              <a:solidFill>
                <a:srgbClr val="000000"/>
              </a:solidFill>
              <a:latin typeface="Montserrat"/>
              <a:ea typeface="Montserrat"/>
              <a:cs typeface="Montserrat"/>
              <a:sym typeface="Montserrat"/>
            </a:endParaRPr>
          </a:p>
          <a:p>
            <a:pPr marL="914400" lvl="0" indent="0" algn="just" rtl="0">
              <a:spcBef>
                <a:spcPts val="0"/>
              </a:spcBef>
              <a:spcAft>
                <a:spcPts val="0"/>
              </a:spcAft>
              <a:buNone/>
            </a:pPr>
            <a:r>
              <a:rPr lang="en" sz="1400">
                <a:solidFill>
                  <a:srgbClr val="000000"/>
                </a:solidFill>
                <a:latin typeface="Montserrat Medium"/>
                <a:ea typeface="Montserrat Medium"/>
                <a:cs typeface="Montserrat Medium"/>
                <a:sym typeface="Montserrat Medium"/>
              </a:rPr>
              <a:t>Google OAuth20,  Passport,  EJS,  Axios</a:t>
            </a:r>
            <a:endParaRPr sz="1400">
              <a:solidFill>
                <a:srgbClr val="000000"/>
              </a:solidFill>
              <a:latin typeface="Montserrat Medium"/>
              <a:ea typeface="Montserrat Medium"/>
              <a:cs typeface="Montserrat Medium"/>
              <a:sym typeface="Montserrat Medium"/>
            </a:endParaRPr>
          </a:p>
          <a:p>
            <a:pPr marL="457200" lvl="0" indent="-317500" algn="just" rtl="0">
              <a:spcBef>
                <a:spcPts val="0"/>
              </a:spcBef>
              <a:spcAft>
                <a:spcPts val="0"/>
              </a:spcAft>
              <a:buClr>
                <a:srgbClr val="000000"/>
              </a:buClr>
              <a:buSzPts val="1400"/>
              <a:buFont typeface="Montserrat"/>
              <a:buChar char="●"/>
            </a:pPr>
            <a:r>
              <a:rPr lang="en" sz="1400" b="1">
                <a:solidFill>
                  <a:srgbClr val="000000"/>
                </a:solidFill>
                <a:latin typeface="Montserrat"/>
                <a:ea typeface="Montserrat"/>
                <a:cs typeface="Montserrat"/>
                <a:sym typeface="Montserrat"/>
              </a:rPr>
              <a:t>APIs used:</a:t>
            </a:r>
            <a:endParaRPr sz="1400" b="1">
              <a:solidFill>
                <a:srgbClr val="000000"/>
              </a:solidFill>
              <a:latin typeface="Montserrat"/>
              <a:ea typeface="Montserrat"/>
              <a:cs typeface="Montserrat"/>
              <a:sym typeface="Montserrat"/>
            </a:endParaRPr>
          </a:p>
          <a:p>
            <a:pPr marL="914400" lvl="0" indent="0" algn="just" rtl="0">
              <a:spcBef>
                <a:spcPts val="0"/>
              </a:spcBef>
              <a:spcAft>
                <a:spcPts val="0"/>
              </a:spcAft>
              <a:buNone/>
            </a:pPr>
            <a:r>
              <a:rPr lang="en" sz="1400">
                <a:solidFill>
                  <a:srgbClr val="000000"/>
                </a:solidFill>
                <a:latin typeface="Montserrat Medium"/>
                <a:ea typeface="Montserrat Medium"/>
                <a:cs typeface="Montserrat Medium"/>
                <a:sym typeface="Montserrat Medium"/>
              </a:rPr>
              <a:t>Google Books API, NewsAPI, All Contests Tracker API, OMDB API</a:t>
            </a:r>
            <a:endParaRPr sz="1400">
              <a:solidFill>
                <a:srgbClr val="000000"/>
              </a:solidFill>
              <a:latin typeface="Montserrat Medium"/>
              <a:ea typeface="Montserrat Medium"/>
              <a:cs typeface="Montserrat Medium"/>
              <a:sym typeface="Montserrat Medium"/>
            </a:endParaRPr>
          </a:p>
          <a:p>
            <a:pPr marL="457200" lvl="0" indent="-317500" algn="just" rtl="0">
              <a:spcBef>
                <a:spcPts val="0"/>
              </a:spcBef>
              <a:spcAft>
                <a:spcPts val="0"/>
              </a:spcAft>
              <a:buClr>
                <a:srgbClr val="000000"/>
              </a:buClr>
              <a:buSzPts val="1400"/>
              <a:buFont typeface="Montserrat"/>
              <a:buChar char="●"/>
            </a:pPr>
            <a:r>
              <a:rPr lang="en" sz="1400" b="1">
                <a:solidFill>
                  <a:srgbClr val="000000"/>
                </a:solidFill>
                <a:latin typeface="Montserrat"/>
                <a:ea typeface="Montserrat"/>
                <a:cs typeface="Montserrat"/>
                <a:sym typeface="Montserrat"/>
              </a:rPr>
              <a:t>Hostings:</a:t>
            </a:r>
            <a:endParaRPr sz="1400" b="1">
              <a:solidFill>
                <a:srgbClr val="000000"/>
              </a:solidFill>
              <a:latin typeface="Montserrat"/>
              <a:ea typeface="Montserrat"/>
              <a:cs typeface="Montserrat"/>
              <a:sym typeface="Montserrat"/>
            </a:endParaRPr>
          </a:p>
          <a:p>
            <a:pPr marL="914400" lvl="1" indent="-304800" algn="just" rtl="0">
              <a:spcBef>
                <a:spcPts val="0"/>
              </a:spcBef>
              <a:spcAft>
                <a:spcPts val="0"/>
              </a:spcAft>
              <a:buClr>
                <a:srgbClr val="24292E"/>
              </a:buClr>
              <a:buSzPts val="1200"/>
              <a:buFont typeface="Arial"/>
              <a:buChar char="○"/>
            </a:pPr>
            <a:r>
              <a:rPr lang="en" b="1">
                <a:solidFill>
                  <a:srgbClr val="000000"/>
                </a:solidFill>
                <a:latin typeface="Montserrat"/>
                <a:ea typeface="Montserrat"/>
                <a:cs typeface="Montserrat"/>
                <a:sym typeface="Montserrat"/>
              </a:rPr>
              <a:t>Source: </a:t>
            </a:r>
            <a:r>
              <a:rPr lang="en">
                <a:solidFill>
                  <a:srgbClr val="000000"/>
                </a:solidFill>
                <a:latin typeface="Montserrat Medium"/>
                <a:ea typeface="Montserrat Medium"/>
                <a:cs typeface="Montserrat Medium"/>
                <a:sym typeface="Montserrat Medium"/>
              </a:rPr>
              <a:t>Github </a:t>
            </a:r>
            <a:r>
              <a:rPr lang="en" u="sng">
                <a:solidFill>
                  <a:srgbClr val="1155CC"/>
                </a:solidFill>
                <a:latin typeface="Montserrat Medium"/>
                <a:ea typeface="Montserrat Medium"/>
                <a:cs typeface="Montserrat Medium"/>
                <a:sym typeface="Montserrat Medium"/>
                <a:hlinkClick r:id="rId3"/>
              </a:rPr>
              <a:t>https://github.com/ritiksr25/pocketkit</a:t>
            </a:r>
            <a:endParaRPr>
              <a:solidFill>
                <a:srgbClr val="000000"/>
              </a:solidFill>
              <a:latin typeface="Montserrat Medium"/>
              <a:ea typeface="Montserrat Medium"/>
              <a:cs typeface="Montserrat Medium"/>
              <a:sym typeface="Montserrat Medium"/>
            </a:endParaRPr>
          </a:p>
          <a:p>
            <a:pPr marL="914400" lvl="1" indent="-304800" algn="just" rtl="0">
              <a:spcBef>
                <a:spcPts val="0"/>
              </a:spcBef>
              <a:spcAft>
                <a:spcPts val="0"/>
              </a:spcAft>
              <a:buClr>
                <a:srgbClr val="24292E"/>
              </a:buClr>
              <a:buSzPts val="1200"/>
              <a:buFont typeface="Arial"/>
              <a:buChar char="○"/>
            </a:pPr>
            <a:r>
              <a:rPr lang="en" b="1">
                <a:solidFill>
                  <a:srgbClr val="000000"/>
                </a:solidFill>
                <a:latin typeface="Montserrat"/>
                <a:ea typeface="Montserrat"/>
                <a:cs typeface="Montserrat"/>
                <a:sym typeface="Montserrat"/>
              </a:rPr>
              <a:t>Application:</a:t>
            </a:r>
            <a:r>
              <a:rPr lang="en">
                <a:solidFill>
                  <a:srgbClr val="000000"/>
                </a:solidFill>
                <a:latin typeface="Montserrat Medium"/>
                <a:ea typeface="Montserrat Medium"/>
                <a:cs typeface="Montserrat Medium"/>
                <a:sym typeface="Montserrat Medium"/>
              </a:rPr>
              <a:t> Heroku </a:t>
            </a:r>
            <a:r>
              <a:rPr lang="en" u="sng">
                <a:solidFill>
                  <a:srgbClr val="1155CC"/>
                </a:solidFill>
                <a:latin typeface="Montserrat Medium"/>
                <a:ea typeface="Montserrat Medium"/>
                <a:cs typeface="Montserrat Medium"/>
                <a:sym typeface="Montserrat Medium"/>
                <a:hlinkClick r:id="rId4"/>
              </a:rPr>
              <a:t>https://pocketkit.herokuapp.com</a:t>
            </a:r>
            <a:r>
              <a:rPr lang="en">
                <a:solidFill>
                  <a:srgbClr val="000000"/>
                </a:solidFill>
                <a:latin typeface="Montserrat Medium"/>
                <a:ea typeface="Montserrat Medium"/>
                <a:cs typeface="Montserrat Medium"/>
                <a:sym typeface="Montserrat Medium"/>
              </a:rPr>
              <a:t> </a:t>
            </a:r>
            <a:endParaRPr>
              <a:solidFill>
                <a:srgbClr val="000000"/>
              </a:solidFill>
              <a:latin typeface="Montserrat Medium"/>
              <a:ea typeface="Montserrat Medium"/>
              <a:cs typeface="Montserrat Medium"/>
              <a:sym typeface="Montserrat Medium"/>
            </a:endParaRPr>
          </a:p>
          <a:p>
            <a:pPr marL="914400" lvl="1" indent="-304800" algn="just" rtl="0">
              <a:spcBef>
                <a:spcPts val="0"/>
              </a:spcBef>
              <a:spcAft>
                <a:spcPts val="0"/>
              </a:spcAft>
              <a:buClr>
                <a:srgbClr val="24292E"/>
              </a:buClr>
              <a:buSzPts val="1200"/>
              <a:buFont typeface="Arial"/>
              <a:buChar char="○"/>
            </a:pPr>
            <a:r>
              <a:rPr lang="en" b="1">
                <a:solidFill>
                  <a:srgbClr val="000000"/>
                </a:solidFill>
                <a:latin typeface="Montserrat"/>
                <a:ea typeface="Montserrat"/>
                <a:cs typeface="Montserrat"/>
                <a:sym typeface="Montserrat"/>
              </a:rPr>
              <a:t>Database:</a:t>
            </a:r>
            <a:r>
              <a:rPr lang="en">
                <a:solidFill>
                  <a:srgbClr val="000000"/>
                </a:solidFill>
                <a:latin typeface="Montserrat Medium"/>
                <a:ea typeface="Montserrat Medium"/>
                <a:cs typeface="Montserrat Medium"/>
                <a:sym typeface="Montserrat Medium"/>
              </a:rPr>
              <a:t> MongoDB Cloud (AWS)</a:t>
            </a:r>
            <a:endParaRPr>
              <a:solidFill>
                <a:srgbClr val="000000"/>
              </a:solidFill>
              <a:latin typeface="Montserrat Medium"/>
              <a:ea typeface="Montserrat Medium"/>
              <a:cs typeface="Montserrat Medium"/>
              <a:sym typeface="Montserrat Medium"/>
            </a:endParaRPr>
          </a:p>
          <a:p>
            <a:pPr marL="914400" lvl="1" indent="-304800" algn="just" rtl="0">
              <a:spcBef>
                <a:spcPts val="0"/>
              </a:spcBef>
              <a:spcAft>
                <a:spcPts val="0"/>
              </a:spcAft>
              <a:buClr>
                <a:srgbClr val="24292E"/>
              </a:buClr>
              <a:buSzPts val="1200"/>
              <a:buFont typeface="Arial"/>
              <a:buChar char="○"/>
            </a:pPr>
            <a:r>
              <a:rPr lang="en" b="1">
                <a:solidFill>
                  <a:srgbClr val="000000"/>
                </a:solidFill>
                <a:latin typeface="Montserrat"/>
                <a:ea typeface="Montserrat"/>
                <a:cs typeface="Montserrat"/>
                <a:sym typeface="Montserrat"/>
              </a:rPr>
              <a:t>Images Storage:</a:t>
            </a:r>
            <a:r>
              <a:rPr lang="en">
                <a:solidFill>
                  <a:srgbClr val="000000"/>
                </a:solidFill>
                <a:latin typeface="Montserrat Medium"/>
                <a:ea typeface="Montserrat Medium"/>
                <a:cs typeface="Montserrat Medium"/>
                <a:sym typeface="Montserrat Medium"/>
              </a:rPr>
              <a:t> Cloudinary</a:t>
            </a:r>
            <a:endParaRPr>
              <a:solidFill>
                <a:srgbClr val="000000"/>
              </a:solidFill>
              <a:latin typeface="Montserrat Medium"/>
              <a:ea typeface="Montserrat Medium"/>
              <a:cs typeface="Montserrat Medium"/>
              <a:sym typeface="Montserrat Medium"/>
            </a:endParaRPr>
          </a:p>
          <a:p>
            <a:pPr marL="0" lvl="0" indent="0" algn="l" rtl="0">
              <a:spcBef>
                <a:spcPts val="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Montserrat"/>
                <a:ea typeface="Montserrat"/>
                <a:cs typeface="Montserrat"/>
                <a:sym typeface="Montserrat"/>
              </a:rPr>
              <a:t>FEATURES</a:t>
            </a:r>
            <a:endParaRPr b="1">
              <a:latin typeface="Montserrat"/>
              <a:ea typeface="Montserrat"/>
              <a:cs typeface="Montserrat"/>
              <a:sym typeface="Montserrat"/>
            </a:endParaRPr>
          </a:p>
        </p:txBody>
      </p:sp>
      <p:sp>
        <p:nvSpPr>
          <p:cNvPr id="92" name="Google Shape;92;p16"/>
          <p:cNvSpPr txBox="1">
            <a:spLocks noGrp="1"/>
          </p:cNvSpPr>
          <p:nvPr>
            <p:ph type="body" idx="1"/>
          </p:nvPr>
        </p:nvSpPr>
        <p:spPr>
          <a:xfrm>
            <a:off x="471900" y="1798225"/>
            <a:ext cx="8222100" cy="3158700"/>
          </a:xfrm>
          <a:prstGeom prst="rect">
            <a:avLst/>
          </a:prstGeom>
        </p:spPr>
        <p:txBody>
          <a:bodyPr spcFirstLastPara="1" wrap="square" lIns="91425" tIns="91425" rIns="91425" bIns="91425" anchor="t" anchorCtr="0">
            <a:noAutofit/>
          </a:bodyPr>
          <a:lstStyle/>
          <a:p>
            <a:pPr marL="457200" lvl="0" indent="0" algn="just" rtl="0">
              <a:spcBef>
                <a:spcPts val="0"/>
              </a:spcBef>
              <a:spcAft>
                <a:spcPts val="0"/>
              </a:spcAft>
              <a:buNone/>
            </a:pPr>
            <a:endParaRPr b="1">
              <a:solidFill>
                <a:srgbClr val="000000"/>
              </a:solidFill>
              <a:latin typeface="Montserrat"/>
              <a:ea typeface="Montserrat"/>
              <a:cs typeface="Montserrat"/>
              <a:sym typeface="Montserrat"/>
            </a:endParaRPr>
          </a:p>
          <a:p>
            <a:pPr marL="457200" lvl="0" indent="-342900" algn="just" rtl="0">
              <a:spcBef>
                <a:spcPts val="0"/>
              </a:spcBef>
              <a:spcAft>
                <a:spcPts val="0"/>
              </a:spcAft>
              <a:buClr>
                <a:srgbClr val="000000"/>
              </a:buClr>
              <a:buSzPts val="1800"/>
              <a:buFont typeface="Montserrat Medium"/>
              <a:buChar char="●"/>
            </a:pPr>
            <a:r>
              <a:rPr lang="en" b="1">
                <a:solidFill>
                  <a:srgbClr val="000000"/>
                </a:solidFill>
                <a:latin typeface="Montserrat"/>
                <a:ea typeface="Montserrat"/>
                <a:cs typeface="Montserrat"/>
                <a:sym typeface="Montserrat"/>
              </a:rPr>
              <a:t>Simple, Easy to use User Interface</a:t>
            </a:r>
            <a:endParaRPr>
              <a:solidFill>
                <a:srgbClr val="000000"/>
              </a:solidFill>
              <a:latin typeface="Montserrat Medium"/>
              <a:ea typeface="Montserrat Medium"/>
              <a:cs typeface="Montserrat Medium"/>
              <a:sym typeface="Montserrat Medium"/>
            </a:endParaRPr>
          </a:p>
          <a:p>
            <a:pPr marL="457200" lvl="0" indent="-342900" algn="just" rtl="0">
              <a:spcBef>
                <a:spcPts val="0"/>
              </a:spcBef>
              <a:spcAft>
                <a:spcPts val="0"/>
              </a:spcAft>
              <a:buClr>
                <a:srgbClr val="000000"/>
              </a:buClr>
              <a:buSzPts val="1800"/>
              <a:buFont typeface="Montserrat Medium"/>
              <a:buChar char="●"/>
            </a:pPr>
            <a:r>
              <a:rPr lang="en" b="1">
                <a:solidFill>
                  <a:srgbClr val="000000"/>
                </a:solidFill>
                <a:latin typeface="Montserrat"/>
                <a:ea typeface="Montserrat"/>
                <a:cs typeface="Montserrat"/>
                <a:sym typeface="Montserrat"/>
              </a:rPr>
              <a:t>Accessible over all platforms</a:t>
            </a:r>
            <a:endParaRPr>
              <a:solidFill>
                <a:srgbClr val="000000"/>
              </a:solidFill>
              <a:latin typeface="Montserrat Medium"/>
              <a:ea typeface="Montserrat Medium"/>
              <a:cs typeface="Montserrat Medium"/>
              <a:sym typeface="Montserrat Medium"/>
            </a:endParaRPr>
          </a:p>
          <a:p>
            <a:pPr marL="457200" lvl="0" indent="-342900" algn="just" rtl="0">
              <a:spcBef>
                <a:spcPts val="0"/>
              </a:spcBef>
              <a:spcAft>
                <a:spcPts val="0"/>
              </a:spcAft>
              <a:buClr>
                <a:srgbClr val="000000"/>
              </a:buClr>
              <a:buSzPts val="1800"/>
              <a:buFont typeface="Montserrat"/>
              <a:buChar char="●"/>
            </a:pPr>
            <a:r>
              <a:rPr lang="en" b="1">
                <a:solidFill>
                  <a:srgbClr val="000000"/>
                </a:solidFill>
                <a:latin typeface="Montserrat"/>
                <a:ea typeface="Montserrat"/>
                <a:cs typeface="Montserrat"/>
                <a:sym typeface="Montserrat"/>
              </a:rPr>
              <a:t>Multi utility Application</a:t>
            </a:r>
            <a:endParaRPr b="1">
              <a:solidFill>
                <a:srgbClr val="000000"/>
              </a:solidFill>
              <a:latin typeface="Montserrat"/>
              <a:ea typeface="Montserrat"/>
              <a:cs typeface="Montserrat"/>
              <a:sym typeface="Montserrat"/>
            </a:endParaRPr>
          </a:p>
          <a:p>
            <a:pPr marL="457200" lvl="0" indent="-342900" algn="just" rtl="0">
              <a:spcBef>
                <a:spcPts val="0"/>
              </a:spcBef>
              <a:spcAft>
                <a:spcPts val="0"/>
              </a:spcAft>
              <a:buClr>
                <a:srgbClr val="000000"/>
              </a:buClr>
              <a:buSzPts val="1800"/>
              <a:buFont typeface="Montserrat"/>
              <a:buChar char="●"/>
            </a:pPr>
            <a:r>
              <a:rPr lang="en" b="1">
                <a:solidFill>
                  <a:srgbClr val="000000"/>
                </a:solidFill>
                <a:latin typeface="Montserrat"/>
                <a:ea typeface="Montserrat"/>
                <a:cs typeface="Montserrat"/>
                <a:sym typeface="Montserrat"/>
              </a:rPr>
              <a:t>Books module</a:t>
            </a:r>
            <a:endParaRPr b="1">
              <a:solidFill>
                <a:srgbClr val="000000"/>
              </a:solidFill>
              <a:latin typeface="Montserrat"/>
              <a:ea typeface="Montserrat"/>
              <a:cs typeface="Montserrat"/>
              <a:sym typeface="Montserrat"/>
            </a:endParaRPr>
          </a:p>
          <a:p>
            <a:pPr marL="457200" lvl="0" indent="-342900" algn="just" rtl="0">
              <a:spcBef>
                <a:spcPts val="0"/>
              </a:spcBef>
              <a:spcAft>
                <a:spcPts val="0"/>
              </a:spcAft>
              <a:buClr>
                <a:srgbClr val="000000"/>
              </a:buClr>
              <a:buSzPts val="1800"/>
              <a:buFont typeface="Montserrat"/>
              <a:buChar char="●"/>
            </a:pPr>
            <a:r>
              <a:rPr lang="en" b="1">
                <a:solidFill>
                  <a:srgbClr val="000000"/>
                </a:solidFill>
                <a:latin typeface="Montserrat"/>
                <a:ea typeface="Montserrat"/>
                <a:cs typeface="Montserrat"/>
                <a:sym typeface="Montserrat"/>
              </a:rPr>
              <a:t>Contest module</a:t>
            </a:r>
            <a:endParaRPr b="1">
              <a:solidFill>
                <a:srgbClr val="000000"/>
              </a:solidFill>
              <a:latin typeface="Montserrat"/>
              <a:ea typeface="Montserrat"/>
              <a:cs typeface="Montserrat"/>
              <a:sym typeface="Montserrat"/>
            </a:endParaRPr>
          </a:p>
          <a:p>
            <a:pPr marL="457200" lvl="0" indent="-342900" algn="just" rtl="0">
              <a:spcBef>
                <a:spcPts val="0"/>
              </a:spcBef>
              <a:spcAft>
                <a:spcPts val="0"/>
              </a:spcAft>
              <a:buClr>
                <a:srgbClr val="000000"/>
              </a:buClr>
              <a:buSzPts val="1800"/>
              <a:buFont typeface="Montserrat"/>
              <a:buChar char="●"/>
            </a:pPr>
            <a:r>
              <a:rPr lang="en" b="1">
                <a:solidFill>
                  <a:srgbClr val="000000"/>
                </a:solidFill>
                <a:latin typeface="Montserrat"/>
                <a:ea typeface="Montserrat"/>
                <a:cs typeface="Montserrat"/>
                <a:sym typeface="Montserrat"/>
              </a:rPr>
              <a:t>News module</a:t>
            </a:r>
            <a:endParaRPr b="1">
              <a:solidFill>
                <a:srgbClr val="000000"/>
              </a:solidFill>
              <a:latin typeface="Montserrat"/>
              <a:ea typeface="Montserrat"/>
              <a:cs typeface="Montserrat"/>
              <a:sym typeface="Montserrat"/>
            </a:endParaRPr>
          </a:p>
          <a:p>
            <a:pPr marL="457200" lvl="0" indent="-342900" algn="just" rtl="0">
              <a:spcBef>
                <a:spcPts val="0"/>
              </a:spcBef>
              <a:spcAft>
                <a:spcPts val="0"/>
              </a:spcAft>
              <a:buClr>
                <a:srgbClr val="000000"/>
              </a:buClr>
              <a:buSzPts val="1800"/>
              <a:buFont typeface="Montserrat"/>
              <a:buChar char="●"/>
            </a:pPr>
            <a:r>
              <a:rPr lang="en" b="1">
                <a:solidFill>
                  <a:srgbClr val="000000"/>
                </a:solidFill>
                <a:latin typeface="Montserrat"/>
                <a:ea typeface="Montserrat"/>
                <a:cs typeface="Montserrat"/>
                <a:sym typeface="Montserrat"/>
              </a:rPr>
              <a:t>Movies module</a:t>
            </a:r>
            <a:endParaRPr b="1">
              <a:solidFill>
                <a:srgbClr val="000000"/>
              </a:solidFill>
              <a:latin typeface="Montserrat"/>
              <a:ea typeface="Montserrat"/>
              <a:cs typeface="Montserrat"/>
              <a:sym typeface="Montserrat"/>
            </a:endParaRPr>
          </a:p>
          <a:p>
            <a:pPr marL="457200" lvl="0" indent="-342900" algn="just" rtl="0">
              <a:spcBef>
                <a:spcPts val="0"/>
              </a:spcBef>
              <a:spcAft>
                <a:spcPts val="0"/>
              </a:spcAft>
              <a:buClr>
                <a:srgbClr val="000000"/>
              </a:buClr>
              <a:buSzPts val="1800"/>
              <a:buFont typeface="Montserrat"/>
              <a:buChar char="●"/>
            </a:pPr>
            <a:r>
              <a:rPr lang="en" b="1">
                <a:solidFill>
                  <a:srgbClr val="000000"/>
                </a:solidFill>
                <a:latin typeface="Montserrat"/>
                <a:ea typeface="Montserrat"/>
                <a:cs typeface="Montserrat"/>
                <a:sym typeface="Montserrat"/>
              </a:rPr>
              <a:t>Blogs module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7"/>
          <p:cNvSpPr txBox="1">
            <a:spLocks noGrp="1"/>
          </p:cNvSpPr>
          <p:nvPr>
            <p:ph type="title"/>
          </p:nvPr>
        </p:nvSpPr>
        <p:spPr>
          <a:xfrm>
            <a:off x="612525" y="56050"/>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Montserrat"/>
                <a:ea typeface="Montserrat"/>
                <a:cs typeface="Montserrat"/>
                <a:sym typeface="Montserrat"/>
              </a:rPr>
              <a:t>AUTHENTICATION MODULE</a:t>
            </a:r>
            <a:endParaRPr b="1">
              <a:latin typeface="Montserrat"/>
              <a:ea typeface="Montserrat"/>
              <a:cs typeface="Montserrat"/>
              <a:sym typeface="Montserrat"/>
            </a:endParaRPr>
          </a:p>
        </p:txBody>
      </p:sp>
      <p:pic>
        <p:nvPicPr>
          <p:cNvPr id="98" name="Google Shape;98;p17"/>
          <p:cNvPicPr preferRelativeResize="0"/>
          <p:nvPr/>
        </p:nvPicPr>
        <p:blipFill rotWithShape="1">
          <a:blip r:embed="rId3">
            <a:alphaModFix/>
          </a:blip>
          <a:srcRect l="10775" t="23477" r="2607" b="44264"/>
          <a:stretch/>
        </p:blipFill>
        <p:spPr>
          <a:xfrm>
            <a:off x="80375" y="3958100"/>
            <a:ext cx="5635749" cy="1074925"/>
          </a:xfrm>
          <a:prstGeom prst="rect">
            <a:avLst/>
          </a:prstGeom>
          <a:noFill/>
          <a:ln>
            <a:noFill/>
          </a:ln>
        </p:spPr>
      </p:pic>
      <p:pic>
        <p:nvPicPr>
          <p:cNvPr id="99" name="Google Shape;99;p17"/>
          <p:cNvPicPr preferRelativeResize="0"/>
          <p:nvPr/>
        </p:nvPicPr>
        <p:blipFill>
          <a:blip r:embed="rId4">
            <a:alphaModFix/>
          </a:blip>
          <a:stretch>
            <a:fillRect/>
          </a:stretch>
        </p:blipFill>
        <p:spPr>
          <a:xfrm>
            <a:off x="5716125" y="964400"/>
            <a:ext cx="3264900" cy="3566300"/>
          </a:xfrm>
          <a:prstGeom prst="rect">
            <a:avLst/>
          </a:prstGeom>
          <a:noFill/>
          <a:ln>
            <a:noFill/>
          </a:ln>
        </p:spPr>
      </p:pic>
      <p:pic>
        <p:nvPicPr>
          <p:cNvPr id="100" name="Google Shape;100;p17"/>
          <p:cNvPicPr preferRelativeResize="0"/>
          <p:nvPr/>
        </p:nvPicPr>
        <p:blipFill rotWithShape="1">
          <a:blip r:embed="rId5">
            <a:alphaModFix/>
          </a:blip>
          <a:srcRect l="26659" t="8600" r="25735" b="27313"/>
          <a:stretch/>
        </p:blipFill>
        <p:spPr>
          <a:xfrm>
            <a:off x="853925" y="964412"/>
            <a:ext cx="3506025" cy="285301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8"/>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ontserrat"/>
                <a:ea typeface="Montserrat"/>
                <a:cs typeface="Montserrat"/>
                <a:sym typeface="Montserrat"/>
              </a:rPr>
              <a:t>AUTHENTICATION MODULE</a:t>
            </a:r>
            <a:endParaRPr b="1">
              <a:latin typeface="Montserrat"/>
              <a:ea typeface="Montserrat"/>
              <a:cs typeface="Montserrat"/>
              <a:sym typeface="Montserrat"/>
            </a:endParaRPr>
          </a:p>
        </p:txBody>
      </p:sp>
      <p:sp>
        <p:nvSpPr>
          <p:cNvPr id="106" name="Google Shape;106;p18"/>
          <p:cNvSpPr txBox="1">
            <a:spLocks noGrp="1"/>
          </p:cNvSpPr>
          <p:nvPr>
            <p:ph type="body" idx="4294967295"/>
          </p:nvPr>
        </p:nvSpPr>
        <p:spPr>
          <a:xfrm>
            <a:off x="200125" y="831925"/>
            <a:ext cx="8587200" cy="40239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The access to the features/modules of Application has been limited without authentication, i.e. A user has to be logged in in order to access the features of the application.</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b="1">
                <a:solidFill>
                  <a:srgbClr val="000000"/>
                </a:solidFill>
                <a:latin typeface="Montserrat"/>
                <a:ea typeface="Montserrat"/>
                <a:cs typeface="Montserrat"/>
                <a:sym typeface="Montserrat"/>
              </a:rPr>
              <a:t>Procedure for Login:</a:t>
            </a:r>
            <a:endParaRPr sz="1400" b="1">
              <a:solidFill>
                <a:srgbClr val="000000"/>
              </a:solidFill>
              <a:latin typeface="Montserrat"/>
              <a:ea typeface="Montserrat"/>
              <a:cs typeface="Montserrat"/>
              <a:sym typeface="Montserrat"/>
            </a:endParaRPr>
          </a:p>
          <a:p>
            <a:pPr marL="0" lvl="0" indent="0" algn="just" rtl="0">
              <a:lnSpc>
                <a:spcPct val="100000"/>
              </a:lnSpc>
              <a:spcBef>
                <a:spcPts val="0"/>
              </a:spcBef>
              <a:spcAft>
                <a:spcPts val="0"/>
              </a:spcAft>
              <a:buNone/>
            </a:pPr>
            <a:endParaRPr sz="1400" b="1">
              <a:solidFill>
                <a:srgbClr val="000000"/>
              </a:solidFill>
              <a:latin typeface="Montserrat"/>
              <a:ea typeface="Montserrat"/>
              <a:cs typeface="Montserrat"/>
              <a:sym typeface="Montserrat"/>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Click on the Sign In button at the top right corner.</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It will redirect to the Google OAuth20 for authentication.</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Sign in with the existing Google credentials.</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User will be logged in and redirected to homepage.</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endParaRPr sz="1400" b="1">
              <a:solidFill>
                <a:srgbClr val="000000"/>
              </a:solidFill>
              <a:latin typeface="Montserrat"/>
              <a:ea typeface="Montserrat"/>
              <a:cs typeface="Montserrat"/>
              <a:sym typeface="Montserrat"/>
            </a:endParaRPr>
          </a:p>
          <a:p>
            <a:pPr marL="0" lvl="0" indent="0" algn="just" rtl="0">
              <a:lnSpc>
                <a:spcPct val="100000"/>
              </a:lnSpc>
              <a:spcBef>
                <a:spcPts val="0"/>
              </a:spcBef>
              <a:spcAft>
                <a:spcPts val="0"/>
              </a:spcAft>
              <a:buNone/>
            </a:pPr>
            <a:r>
              <a:rPr lang="en" sz="1400" b="1">
                <a:solidFill>
                  <a:srgbClr val="000000"/>
                </a:solidFill>
                <a:latin typeface="Montserrat"/>
                <a:ea typeface="Montserrat"/>
                <a:cs typeface="Montserrat"/>
                <a:sym typeface="Montserrat"/>
              </a:rPr>
              <a:t>Details saved in database from Google OAuth20:</a:t>
            </a:r>
            <a:endParaRPr sz="1400" b="1">
              <a:solidFill>
                <a:srgbClr val="000000"/>
              </a:solidFill>
              <a:latin typeface="Montserrat"/>
              <a:ea typeface="Montserrat"/>
              <a:cs typeface="Montserrat"/>
              <a:sym typeface="Montserrat"/>
            </a:endParaRPr>
          </a:p>
          <a:p>
            <a:pPr marL="0" lvl="0" indent="0" algn="just" rtl="0">
              <a:lnSpc>
                <a:spcPct val="100000"/>
              </a:lnSpc>
              <a:spcBef>
                <a:spcPts val="0"/>
              </a:spcBef>
              <a:spcAft>
                <a:spcPts val="0"/>
              </a:spcAft>
              <a:buNone/>
            </a:pPr>
            <a:endParaRPr sz="1400" b="1">
              <a:solidFill>
                <a:srgbClr val="000000"/>
              </a:solidFill>
              <a:latin typeface="Montserrat"/>
              <a:ea typeface="Montserrat"/>
              <a:cs typeface="Montserrat"/>
              <a:sym typeface="Montserrat"/>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Google ID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Name</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Email</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Profile Picture</a:t>
            </a:r>
            <a:endParaRPr sz="1400" b="1">
              <a:solidFill>
                <a:srgbClr val="000000"/>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9"/>
          <p:cNvSpPr txBox="1">
            <a:spLocks noGrp="1"/>
          </p:cNvSpPr>
          <p:nvPr>
            <p:ph type="title"/>
          </p:nvPr>
        </p:nvSpPr>
        <p:spPr>
          <a:xfrm>
            <a:off x="612525" y="56050"/>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Montserrat"/>
                <a:ea typeface="Montserrat"/>
                <a:cs typeface="Montserrat"/>
                <a:sym typeface="Montserrat"/>
              </a:rPr>
              <a:t>BOOKS MODULE</a:t>
            </a:r>
            <a:endParaRPr b="1">
              <a:latin typeface="Montserrat"/>
              <a:ea typeface="Montserrat"/>
              <a:cs typeface="Montserrat"/>
              <a:sym typeface="Montserrat"/>
            </a:endParaRPr>
          </a:p>
        </p:txBody>
      </p:sp>
      <p:pic>
        <p:nvPicPr>
          <p:cNvPr id="112" name="Google Shape;112;p19"/>
          <p:cNvPicPr preferRelativeResize="0"/>
          <p:nvPr/>
        </p:nvPicPr>
        <p:blipFill rotWithShape="1">
          <a:blip r:embed="rId3">
            <a:alphaModFix/>
          </a:blip>
          <a:srcRect t="5450" b="6914"/>
          <a:stretch/>
        </p:blipFill>
        <p:spPr>
          <a:xfrm>
            <a:off x="152400" y="823750"/>
            <a:ext cx="8507175" cy="4167350"/>
          </a:xfrm>
          <a:prstGeom prst="rect">
            <a:avLst/>
          </a:prstGeom>
          <a:noFill/>
          <a:ln w="12700" cap="flat" cmpd="sng">
            <a:solidFill>
              <a:srgbClr val="000000"/>
            </a:solidFill>
            <a:prstDash val="solid"/>
            <a:miter lim="8000"/>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0"/>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ontserrat"/>
                <a:ea typeface="Montserrat"/>
                <a:cs typeface="Montserrat"/>
                <a:sym typeface="Montserrat"/>
              </a:rPr>
              <a:t>BOOKS MODULE</a:t>
            </a:r>
            <a:endParaRPr b="1">
              <a:latin typeface="Montserrat"/>
              <a:ea typeface="Montserrat"/>
              <a:cs typeface="Montserrat"/>
              <a:sym typeface="Montserrat"/>
            </a:endParaRPr>
          </a:p>
        </p:txBody>
      </p:sp>
      <p:sp>
        <p:nvSpPr>
          <p:cNvPr id="118" name="Google Shape;118;p20"/>
          <p:cNvSpPr txBox="1">
            <a:spLocks noGrp="1"/>
          </p:cNvSpPr>
          <p:nvPr>
            <p:ph type="body" idx="4294967295"/>
          </p:nvPr>
        </p:nvSpPr>
        <p:spPr>
          <a:xfrm>
            <a:off x="200125" y="831925"/>
            <a:ext cx="8587200" cy="40239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The Books module consists of Searching books by entering a search keyword, then a list of relevant books are displayed on the screen. User may click on the see more link to visit the Google Books for more details on the book and can also save a book for later use by clicking on Add to Library option on the book details.</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a:solidFill>
                  <a:srgbClr val="000000"/>
                </a:solidFill>
                <a:latin typeface="Montserrat Medium"/>
                <a:ea typeface="Montserrat Medium"/>
                <a:cs typeface="Montserrat Medium"/>
                <a:sym typeface="Montserrat Medium"/>
              </a:rPr>
              <a:t>The API used for searching books is Google Books API.</a:t>
            </a: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endParaRPr sz="1400">
              <a:solidFill>
                <a:srgbClr val="000000"/>
              </a:solidFill>
              <a:latin typeface="Montserrat Medium"/>
              <a:ea typeface="Montserrat Medium"/>
              <a:cs typeface="Montserrat Medium"/>
              <a:sym typeface="Montserrat Medium"/>
            </a:endParaRPr>
          </a:p>
          <a:p>
            <a:pPr marL="0" lvl="0" indent="0" algn="just" rtl="0">
              <a:lnSpc>
                <a:spcPct val="100000"/>
              </a:lnSpc>
              <a:spcBef>
                <a:spcPts val="0"/>
              </a:spcBef>
              <a:spcAft>
                <a:spcPts val="0"/>
              </a:spcAft>
              <a:buNone/>
            </a:pPr>
            <a:r>
              <a:rPr lang="en" sz="1400" b="1">
                <a:solidFill>
                  <a:srgbClr val="000000"/>
                </a:solidFill>
                <a:latin typeface="Montserrat"/>
                <a:ea typeface="Montserrat"/>
                <a:cs typeface="Montserrat"/>
                <a:sym typeface="Montserrat"/>
              </a:rPr>
              <a:t>Workflow:</a:t>
            </a:r>
            <a:endParaRPr sz="1400" b="1">
              <a:solidFill>
                <a:srgbClr val="000000"/>
              </a:solidFill>
              <a:latin typeface="Montserrat"/>
              <a:ea typeface="Montserrat"/>
              <a:cs typeface="Montserrat"/>
              <a:sym typeface="Montserrat"/>
            </a:endParaRPr>
          </a:p>
          <a:p>
            <a:pPr marL="0" lvl="0" indent="0" algn="just" rtl="0">
              <a:lnSpc>
                <a:spcPct val="100000"/>
              </a:lnSpc>
              <a:spcBef>
                <a:spcPts val="0"/>
              </a:spcBef>
              <a:spcAft>
                <a:spcPts val="0"/>
              </a:spcAft>
              <a:buNone/>
            </a:pPr>
            <a:endParaRPr sz="1400" b="1">
              <a:solidFill>
                <a:srgbClr val="000000"/>
              </a:solidFill>
              <a:latin typeface="Montserrat"/>
              <a:ea typeface="Montserrat"/>
              <a:cs typeface="Montserrat"/>
              <a:sym typeface="Montserrat"/>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User makes a search request.</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Request processed in Backend.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Request sent to API for results.</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API sends data in JSON format to backend.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Backend receives, process, and send results to frontend.</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Results are displayed to the user.</a:t>
            </a:r>
            <a:endParaRPr sz="1400">
              <a:solidFill>
                <a:srgbClr val="000000"/>
              </a:solidFill>
              <a:latin typeface="Montserrat Medium"/>
              <a:ea typeface="Montserrat Medium"/>
              <a:cs typeface="Montserrat Medium"/>
              <a:sym typeface="Montserrat Medium"/>
            </a:endParaRPr>
          </a:p>
          <a:p>
            <a:pPr marL="457200" lvl="0" indent="-317500" algn="just" rtl="0">
              <a:lnSpc>
                <a:spcPct val="100000"/>
              </a:lnSpc>
              <a:spcBef>
                <a:spcPts val="0"/>
              </a:spcBef>
              <a:spcAft>
                <a:spcPts val="0"/>
              </a:spcAft>
              <a:buClr>
                <a:srgbClr val="000000"/>
              </a:buClr>
              <a:buSzPts val="1400"/>
              <a:buFont typeface="Montserrat Medium"/>
              <a:buChar char="●"/>
            </a:pPr>
            <a:r>
              <a:rPr lang="en" sz="1400">
                <a:solidFill>
                  <a:srgbClr val="000000"/>
                </a:solidFill>
                <a:latin typeface="Montserrat Medium"/>
                <a:ea typeface="Montserrat Medium"/>
                <a:cs typeface="Montserrat Medium"/>
                <a:sym typeface="Montserrat Medium"/>
              </a:rPr>
              <a:t>If user adds to Library, details are saved in the database and user can view it later.</a:t>
            </a:r>
            <a:endParaRPr sz="1400">
              <a:solidFill>
                <a:srgbClr val="000000"/>
              </a:solidFill>
              <a:latin typeface="Montserrat Medium"/>
              <a:ea typeface="Montserrat Medium"/>
              <a:cs typeface="Montserrat Medium"/>
              <a:sym typeface="Montserrat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1"/>
          <p:cNvSpPr txBox="1">
            <a:spLocks noGrp="1"/>
          </p:cNvSpPr>
          <p:nvPr>
            <p:ph type="title"/>
          </p:nvPr>
        </p:nvSpPr>
        <p:spPr>
          <a:xfrm>
            <a:off x="612525" y="56050"/>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Montserrat"/>
                <a:ea typeface="Montserrat"/>
                <a:cs typeface="Montserrat"/>
                <a:sym typeface="Montserrat"/>
              </a:rPr>
              <a:t>NEWS MODULE</a:t>
            </a:r>
            <a:endParaRPr b="1">
              <a:latin typeface="Montserrat"/>
              <a:ea typeface="Montserrat"/>
              <a:cs typeface="Montserrat"/>
              <a:sym typeface="Montserrat"/>
            </a:endParaRPr>
          </a:p>
        </p:txBody>
      </p:sp>
      <p:pic>
        <p:nvPicPr>
          <p:cNvPr id="124" name="Google Shape;124;p21"/>
          <p:cNvPicPr preferRelativeResize="0"/>
          <p:nvPr/>
        </p:nvPicPr>
        <p:blipFill rotWithShape="1">
          <a:blip r:embed="rId3">
            <a:alphaModFix/>
          </a:blip>
          <a:srcRect t="5234" b="30220"/>
          <a:stretch/>
        </p:blipFill>
        <p:spPr>
          <a:xfrm>
            <a:off x="363375" y="753450"/>
            <a:ext cx="8527250" cy="4217576"/>
          </a:xfrm>
          <a:prstGeom prst="rect">
            <a:avLst/>
          </a:prstGeom>
          <a:noFill/>
          <a:ln w="12700" cap="flat" cmpd="sng">
            <a:solidFill>
              <a:srgbClr val="000000"/>
            </a:solidFill>
            <a:prstDash val="solid"/>
            <a:miter lim="8000"/>
            <a:headEnd type="none" w="sm" len="sm"/>
            <a:tailEnd type="none" w="sm" len="sm"/>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13A75F"/>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Slice</Template>
  <TotalTime>0</TotalTime>
  <Words>1005</Words>
  <Application>Microsoft Office PowerPoint</Application>
  <PresentationFormat>On-screen Show (16:9)</PresentationFormat>
  <Paragraphs>119</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Roboto</vt:lpstr>
      <vt:lpstr>Arial</vt:lpstr>
      <vt:lpstr>Montserrat</vt:lpstr>
      <vt:lpstr>Montserrat SemiBold</vt:lpstr>
      <vt:lpstr>Montserrat Medium</vt:lpstr>
      <vt:lpstr>Material</vt:lpstr>
      <vt:lpstr>POCKETKIT</vt:lpstr>
      <vt:lpstr>INTRODUCTION</vt:lpstr>
      <vt:lpstr>TECHNICAL DETAILS</vt:lpstr>
      <vt:lpstr>FEATURES</vt:lpstr>
      <vt:lpstr>AUTHENTICATION MODULE</vt:lpstr>
      <vt:lpstr>AUTHENTICATION MODULE</vt:lpstr>
      <vt:lpstr>BOOKS MODULE</vt:lpstr>
      <vt:lpstr>BOOKS MODULE</vt:lpstr>
      <vt:lpstr>NEWS MODULE</vt:lpstr>
      <vt:lpstr>NEWS MODULE</vt:lpstr>
      <vt:lpstr>CONTESTS MODULE</vt:lpstr>
      <vt:lpstr>CONTESTS MODULE</vt:lpstr>
      <vt:lpstr>MOVIES MODULE</vt:lpstr>
      <vt:lpstr>MOVIES MODULE</vt:lpstr>
      <vt:lpstr>BLOGS MODULE</vt:lpstr>
      <vt:lpstr>BLOGS MODULE</vt:lpstr>
      <vt:lpstr>SOURCE CODE: https://github.com/ritiksr25/pocketkit</vt:lpstr>
      <vt:lpstr>DESIGNED AND DEVELOPED WITH ❤️ BY</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POCKETKIT</dc:title>
  <cp:lastModifiedBy>Ritik Srivastava</cp:lastModifiedBy>
  <cp:revision>1</cp:revision>
  <dcterms:modified xsi:type="dcterms:W3CDTF">2019-08-05T18:30:07Z</dcterms:modified>
</cp:coreProperties>
</file>